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2" r:id="rId15"/>
    <p:sldId id="271" r:id="rId16"/>
    <p:sldId id="273" r:id="rId17"/>
    <p:sldId id="274" r:id="rId18"/>
    <p:sldId id="275" r:id="rId19"/>
    <p:sldId id="276" r:id="rId20"/>
    <p:sldId id="277" r:id="rId21"/>
    <p:sldId id="278" r:id="rId22"/>
    <p:sldId id="279" r:id="rId23"/>
    <p:sldId id="281" r:id="rId24"/>
    <p:sldId id="282" r:id="rId25"/>
    <p:sldId id="288" r:id="rId26"/>
    <p:sldId id="292" r:id="rId27"/>
    <p:sldId id="289" r:id="rId28"/>
    <p:sldId id="285" r:id="rId29"/>
    <p:sldId id="283" r:id="rId30"/>
    <p:sldId id="290" r:id="rId31"/>
    <p:sldId id="29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1"/>
    <p:restoredTop sz="92838"/>
  </p:normalViewPr>
  <p:slideViewPr>
    <p:cSldViewPr snapToGrid="0" snapToObjects="1">
      <p:cViewPr>
        <p:scale>
          <a:sx n="90" d="100"/>
          <a:sy n="90" d="100"/>
        </p:scale>
        <p:origin x="1832"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02953-0AAD-D54E-BE9D-458908D98B95}" type="datetimeFigureOut">
              <a:rPr lang="en-US" smtClean="0"/>
              <a:t>5/15/20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4B11-646E-404E-AE09-BCB7AC7CDAC8}" type="slidenum">
              <a:rPr lang="en-US" smtClean="0"/>
              <a:t>‹#›</a:t>
            </a:fld>
            <a:endParaRPr lang="en-US"/>
          </a:p>
        </p:txBody>
      </p:sp>
    </p:spTree>
    <p:extLst>
      <p:ext uri="{BB962C8B-B14F-4D97-AF65-F5344CB8AC3E}">
        <p14:creationId xmlns:p14="http://schemas.microsoft.com/office/powerpoint/2010/main" val="5387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6C2B4DC-1F9B-4523-ACF5-6B54A6D58909}" type="slidenum">
              <a:rPr lang="en-PH" smtClean="0"/>
              <a:t>20</a:t>
            </a:fld>
            <a:endParaRPr lang="en-PH"/>
          </a:p>
        </p:txBody>
      </p:sp>
    </p:spTree>
    <p:extLst>
      <p:ext uri="{BB962C8B-B14F-4D97-AF65-F5344CB8AC3E}">
        <p14:creationId xmlns:p14="http://schemas.microsoft.com/office/powerpoint/2010/main" val="213217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32F3EE-004D-4695-8AFA-CDF8772F1075}" type="slidenum">
              <a:rPr lang="en-US" smtClean="0"/>
              <a:pPr/>
              <a:t>27</a:t>
            </a:fld>
            <a:endParaRPr lang="en-US"/>
          </a:p>
        </p:txBody>
      </p:sp>
    </p:spTree>
    <p:extLst>
      <p:ext uri="{BB962C8B-B14F-4D97-AF65-F5344CB8AC3E}">
        <p14:creationId xmlns:p14="http://schemas.microsoft.com/office/powerpoint/2010/main" val="119442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1189327"/>
            <a:ext cx="10994760" cy="1832461"/>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0" y="3021787"/>
            <a:ext cx="10791155" cy="814427"/>
          </a:xfrm>
        </p:spPr>
        <p:txBody>
          <a:bodyPr>
            <a:normAutofit/>
          </a:bodyPr>
          <a:lstStyle>
            <a:lvl1pPr marL="0" indent="0" algn="l">
              <a:buNone/>
              <a:defRPr sz="3733" b="0" i="0">
                <a:solidFill>
                  <a:srgbClr val="5EEC3C"/>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150226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C9B31-123D-5045-B2A4-C0C3C9BB7494}"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872011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1209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pic>
        <p:nvPicPr>
          <p:cNvPr id="7" name="Picture 6" descr="E:\websites\free-power-point-templates\2012\logos.png">
            <a:extLst>
              <a:ext uri="{FF2B5EF4-FFF2-40B4-BE49-F238E27FC236}">
                <a16:creationId xmlns="" xmlns:a16="http://schemas.microsoft.com/office/drawing/2014/main" id="{4FCC7268-D0B4-46C0-8E1F-6A30262CB1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71293"/>
            <a:ext cx="10994760" cy="814427"/>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1189328"/>
            <a:ext cx="10994760" cy="5293773"/>
          </a:xfrm>
        </p:spPr>
        <p:txBody>
          <a:bodyPr/>
          <a:lstStyle>
            <a:lvl1pPr algn="l">
              <a:defRPr sz="3733">
                <a:solidFill>
                  <a:srgbClr val="1D3A00"/>
                </a:solidFill>
              </a:defRPr>
            </a:lvl1pPr>
            <a:lvl2pPr algn="l">
              <a:defRPr>
                <a:solidFill>
                  <a:srgbClr val="1D3A00"/>
                </a:solidFill>
              </a:defRPr>
            </a:lvl2pPr>
            <a:lvl3pPr algn="l">
              <a:defRPr>
                <a:solidFill>
                  <a:srgbClr val="1D3A00"/>
                </a:solidFill>
              </a:defRPr>
            </a:lvl3pPr>
            <a:lvl4pPr algn="l">
              <a:defRPr>
                <a:solidFill>
                  <a:srgbClr val="1D3A00"/>
                </a:solidFill>
              </a:defRPr>
            </a:lvl4pPr>
            <a:lvl5pPr algn="l">
              <a:defRPr>
                <a:solidFill>
                  <a:srgbClr val="1D3A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21368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620" y="374900"/>
            <a:ext cx="8144267" cy="763525"/>
          </a:xfrm>
        </p:spPr>
        <p:txBody>
          <a:bodyPr>
            <a:normAutofit/>
          </a:bodyPr>
          <a:lstStyle>
            <a:lvl1pPr algn="l">
              <a:defRPr sz="4800">
                <a:solidFill>
                  <a:srgbClr val="5EEC3C"/>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0" y="1443836"/>
            <a:ext cx="8144267" cy="4834119"/>
          </a:xfrm>
        </p:spPr>
        <p:txBody>
          <a:bodyPr/>
          <a:lstStyle>
            <a:lvl1pPr>
              <a:defRPr sz="3733">
                <a:solidFill>
                  <a:srgbClr val="1D3A00"/>
                </a:solidFill>
              </a:defRPr>
            </a:lvl1pPr>
            <a:lvl2pPr>
              <a:defRPr>
                <a:solidFill>
                  <a:srgbClr val="1D3A00"/>
                </a:solidFill>
              </a:defRPr>
            </a:lvl2pPr>
            <a:lvl3pPr>
              <a:defRPr>
                <a:solidFill>
                  <a:srgbClr val="1D3A00"/>
                </a:solidFill>
              </a:defRPr>
            </a:lvl3pPr>
            <a:lvl4pPr>
              <a:defRPr>
                <a:solidFill>
                  <a:srgbClr val="1D3A00"/>
                </a:solidFill>
              </a:defRPr>
            </a:lvl4pPr>
            <a:lvl5pPr>
              <a:defRPr>
                <a:solidFill>
                  <a:srgbClr val="1D3A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80036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C9B31-123D-5045-B2A4-C0C3C9BB7494}"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202647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FC9B31-123D-5045-B2A4-C0C3C9BB7494}"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99766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171293"/>
            <a:ext cx="10791153" cy="814427"/>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40" y="1984711"/>
            <a:ext cx="5386917" cy="639763"/>
          </a:xfrm>
        </p:spPr>
        <p:txBody>
          <a:bodyPr anchor="b"/>
          <a:lstStyle>
            <a:lvl1pPr marL="0" indent="0" algn="ctr">
              <a:buNone/>
              <a:defRPr sz="3200" b="1">
                <a:solidFill>
                  <a:srgbClr val="1D3A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715840" y="2614573"/>
            <a:ext cx="5386917" cy="3035059"/>
          </a:xfrm>
        </p:spPr>
        <p:txBody>
          <a:bodyPr/>
          <a:lstStyle>
            <a:lvl1pPr algn="ctr">
              <a:defRPr sz="3200">
                <a:solidFill>
                  <a:srgbClr val="1D3A00"/>
                </a:solidFill>
              </a:defRPr>
            </a:lvl1pPr>
            <a:lvl2pPr algn="ctr">
              <a:defRPr sz="2667">
                <a:solidFill>
                  <a:srgbClr val="1D3A00"/>
                </a:solidFill>
              </a:defRPr>
            </a:lvl2pPr>
            <a:lvl3pPr algn="ctr">
              <a:defRPr sz="2400">
                <a:solidFill>
                  <a:srgbClr val="1D3A00"/>
                </a:solidFill>
              </a:defRPr>
            </a:lvl3pPr>
            <a:lvl4pPr algn="ctr">
              <a:defRPr sz="2133">
                <a:solidFill>
                  <a:srgbClr val="1D3A00"/>
                </a:solidFill>
              </a:defRPr>
            </a:lvl4pPr>
            <a:lvl5pPr algn="ctr">
              <a:defRPr sz="2133">
                <a:solidFill>
                  <a:srgbClr val="1D3A00"/>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2" y="1984711"/>
            <a:ext cx="5389033" cy="639763"/>
          </a:xfrm>
        </p:spPr>
        <p:txBody>
          <a:bodyPr anchor="b"/>
          <a:lstStyle>
            <a:lvl1pPr marL="0" indent="0" algn="ctr">
              <a:buNone/>
              <a:defRPr sz="3200" b="1">
                <a:solidFill>
                  <a:srgbClr val="1D3A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096002" y="2614573"/>
            <a:ext cx="5389033" cy="3035059"/>
          </a:xfrm>
        </p:spPr>
        <p:txBody>
          <a:bodyPr/>
          <a:lstStyle>
            <a:lvl1pPr algn="ctr">
              <a:defRPr sz="3200">
                <a:solidFill>
                  <a:srgbClr val="1D3A00"/>
                </a:solidFill>
              </a:defRPr>
            </a:lvl1pPr>
            <a:lvl2pPr algn="ctr">
              <a:defRPr sz="2667">
                <a:solidFill>
                  <a:srgbClr val="1D3A00"/>
                </a:solidFill>
              </a:defRPr>
            </a:lvl2pPr>
            <a:lvl3pPr algn="ctr">
              <a:defRPr sz="2400">
                <a:solidFill>
                  <a:srgbClr val="1D3A00"/>
                </a:solidFill>
              </a:defRPr>
            </a:lvl3pPr>
            <a:lvl4pPr algn="ctr">
              <a:defRPr sz="2133">
                <a:solidFill>
                  <a:srgbClr val="1D3A00"/>
                </a:solidFill>
              </a:defRPr>
            </a:lvl4pPr>
            <a:lvl5pPr algn="ctr">
              <a:defRPr sz="2133">
                <a:solidFill>
                  <a:srgbClr val="1D3A00"/>
                </a:solidFill>
              </a:defRPr>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FC9B31-123D-5045-B2A4-C0C3C9BB7494}" type="datetimeFigureOut">
              <a:rPr lang="en-US" smtClean="0"/>
              <a:t>5/15/20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95633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FC9B31-123D-5045-B2A4-C0C3C9BB7494}" type="datetimeFigureOut">
              <a:rPr lang="en-US" smtClean="0"/>
              <a:t>5/15/20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33706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C9B31-123D-5045-B2A4-C0C3C9BB7494}" type="datetimeFigureOut">
              <a:rPr lang="en-US" smtClean="0"/>
              <a:t>5/15/20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81106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FC9B31-123D-5045-B2A4-C0C3C9BB7494}"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C5014-ADED-7F4B-BA94-B32388696F97}" type="slidenum">
              <a:rPr lang="en-US" smtClean="0"/>
              <a:t>‹#›</a:t>
            </a:fld>
            <a:endParaRPr lang="en-US"/>
          </a:p>
        </p:txBody>
      </p:sp>
    </p:spTree>
    <p:extLst>
      <p:ext uri="{BB962C8B-B14F-4D97-AF65-F5344CB8AC3E}">
        <p14:creationId xmlns:p14="http://schemas.microsoft.com/office/powerpoint/2010/main" val="1417754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9FC9B31-123D-5045-B2A4-C0C3C9BB7494}" type="datetimeFigureOut">
              <a:rPr lang="en-US" smtClean="0"/>
              <a:t>5/15/20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55C5014-ADED-7F4B-BA94-B32388696F97}" type="slidenum">
              <a:rPr lang="en-US" smtClean="0"/>
              <a:t>‹#›</a:t>
            </a:fld>
            <a:endParaRPr lang="en-US"/>
          </a:p>
        </p:txBody>
      </p:sp>
      <p:sp>
        <p:nvSpPr>
          <p:cNvPr id="7" name="TextBox 6">
            <a:extLst>
              <a:ext uri="{FF2B5EF4-FFF2-40B4-BE49-F238E27FC236}">
                <a16:creationId xmlns="" xmlns:a16="http://schemas.microsoft.com/office/drawing/2014/main" id="{C42395B3-457F-4BCF-8CF0-9C9EE53C171B}"/>
              </a:ext>
            </a:extLst>
          </p:cNvPr>
          <p:cNvSpPr txBox="1"/>
          <p:nvPr/>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1426400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deviantart.com/doryfoo"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36" y="1800147"/>
            <a:ext cx="10587544" cy="2036067"/>
          </a:xfrm>
        </p:spPr>
        <p:txBody>
          <a:bodyPr>
            <a:normAutofit fontScale="90000"/>
          </a:bodyPr>
          <a:lstStyle/>
          <a:p>
            <a:r>
              <a:rPr lang="en-US" sz="8000" dirty="0"/>
              <a:t>Art as creation</a:t>
            </a:r>
            <a:r>
              <a:rPr lang="en-US" dirty="0">
                <a:effectLst/>
                <a:latin typeface="Georgia" charset="0"/>
                <a:ea typeface="Georgia" charset="0"/>
                <a:cs typeface="Times New Roman" charset="0"/>
              </a:rPr>
              <a:t/>
            </a:r>
            <a:br>
              <a:rPr lang="en-US" dirty="0">
                <a:effectLst/>
                <a:latin typeface="Georgia" charset="0"/>
                <a:ea typeface="Georgia" charset="0"/>
                <a:cs typeface="Times New Roman" charset="0"/>
              </a:rPr>
            </a:br>
            <a:endParaRPr lang="en-US" dirty="0"/>
          </a:p>
        </p:txBody>
      </p:sp>
      <p:sp>
        <p:nvSpPr>
          <p:cNvPr id="3" name="Subtitle 2"/>
          <p:cNvSpPr>
            <a:spLocks noGrp="1"/>
          </p:cNvSpPr>
          <p:nvPr>
            <p:ph type="subTitle" idx="1"/>
          </p:nvPr>
        </p:nvSpPr>
        <p:spPr>
          <a:xfrm>
            <a:off x="1005833" y="3836214"/>
            <a:ext cx="10587544" cy="1628853"/>
          </a:xfrm>
        </p:spPr>
        <p:txBody>
          <a:bodyPr>
            <a:normAutofit/>
          </a:bodyPr>
          <a:lstStyle/>
          <a:p>
            <a:endParaRPr lang="en-US" dirty="0"/>
          </a:p>
        </p:txBody>
      </p:sp>
    </p:spTree>
    <p:extLst>
      <p:ext uri="{BB962C8B-B14F-4D97-AF65-F5344CB8AC3E}">
        <p14:creationId xmlns:p14="http://schemas.microsoft.com/office/powerpoint/2010/main" val="52320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endParaRPr lang="en-US" dirty="0"/>
          </a:p>
        </p:txBody>
      </p:sp>
      <p:sp>
        <p:nvSpPr>
          <p:cNvPr id="5" name="Content Placeholder 4"/>
          <p:cNvSpPr>
            <a:spLocks noGrp="1"/>
          </p:cNvSpPr>
          <p:nvPr>
            <p:ph idx="1"/>
          </p:nvPr>
        </p:nvSpPr>
        <p:spPr/>
        <p:txBody>
          <a:bodyPr/>
          <a:lstStyle/>
          <a:p>
            <a:r>
              <a:rPr lang="fil-PH" dirty="0" smtClean="0"/>
              <a:t>But there is still another kind of experience associated with art.  This refers to what an onlooker or listener undergoes when he perceives the work of art.  The perception may </a:t>
            </a:r>
            <a:endParaRPr lang="fil-PH" dirty="0" smtClean="0"/>
          </a:p>
          <a:p>
            <a:r>
              <a:rPr lang="fil-PH" dirty="0" smtClean="0">
                <a:solidFill>
                  <a:schemeClr val="accent2"/>
                </a:solidFill>
              </a:rPr>
              <a:t>kindle </a:t>
            </a:r>
            <a:r>
              <a:rPr lang="fil-PH" dirty="0" smtClean="0">
                <a:solidFill>
                  <a:schemeClr val="accent2"/>
                </a:solidFill>
              </a:rPr>
              <a:t>an experience </a:t>
            </a:r>
            <a:r>
              <a:rPr lang="fil-PH" dirty="0" smtClean="0"/>
              <a:t>which is similar or related to that which the artist tried to express.</a:t>
            </a:r>
            <a:endParaRPr lang="en-US" dirty="0" smtClean="0"/>
          </a:p>
          <a:p>
            <a:endParaRPr lang="en-US" dirty="0" smtClean="0"/>
          </a:p>
        </p:txBody>
      </p:sp>
    </p:spTree>
    <p:extLst>
      <p:ext uri="{BB962C8B-B14F-4D97-AF65-F5344CB8AC3E}">
        <p14:creationId xmlns:p14="http://schemas.microsoft.com/office/powerpoint/2010/main" val="30116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1972966" y="1443835"/>
            <a:ext cx="8246069" cy="5191970"/>
          </a:xfrm>
        </p:spPr>
        <p:txBody>
          <a:bodyPr>
            <a:normAutofit/>
          </a:bodyPr>
          <a:lstStyle/>
          <a:p>
            <a:r>
              <a:rPr lang="fil-PH" dirty="0" smtClean="0"/>
              <a:t>A </a:t>
            </a:r>
            <a:r>
              <a:rPr lang="fil-PH" dirty="0"/>
              <a:t>landscape painting may recall happy childhood days spent in some such landscape; a song may bring back a pleasurable experience in the past associated with it.</a:t>
            </a:r>
            <a:endParaRPr lang="en-US" dirty="0"/>
          </a:p>
          <a:p>
            <a:endParaRPr lang="en-US" dirty="0"/>
          </a:p>
        </p:txBody>
      </p:sp>
    </p:spTree>
    <p:extLst>
      <p:ext uri="{BB962C8B-B14F-4D97-AF65-F5344CB8AC3E}">
        <p14:creationId xmlns:p14="http://schemas.microsoft.com/office/powerpoint/2010/main" val="108888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1972966" y="1443835"/>
            <a:ext cx="8246069" cy="5414165"/>
          </a:xfrm>
        </p:spPr>
        <p:txBody>
          <a:bodyPr>
            <a:normAutofit lnSpcReduction="10000"/>
          </a:bodyPr>
          <a:lstStyle/>
          <a:p>
            <a:r>
              <a:rPr lang="fil-PH" dirty="0" smtClean="0"/>
              <a:t>Thus, when one character has a tragic experience, we cry with pity for him, and we also feel fear and sorrow with him, because we virtually live the sme life he lives.  Of course, when the lights are turned on at the end of the performance, we go back to our former selves, relieved to note that the experience was something we had only vicariously gone through.</a:t>
            </a:r>
            <a:endParaRPr lang="en-US" dirty="0" smtClean="0"/>
          </a:p>
          <a:p>
            <a:endParaRPr lang="en-US" dirty="0"/>
          </a:p>
        </p:txBody>
      </p:sp>
    </p:spTree>
    <p:extLst>
      <p:ext uri="{BB962C8B-B14F-4D97-AF65-F5344CB8AC3E}">
        <p14:creationId xmlns:p14="http://schemas.microsoft.com/office/powerpoint/2010/main" val="206658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Art as nature</a:t>
            </a:r>
            <a:endParaRPr lang="en-US" sz="72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526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t>Is nature an Art?</a:t>
            </a:r>
            <a:endParaRPr lang="en-US" sz="96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125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endParaRPr dirty="0"/>
          </a:p>
        </p:txBody>
      </p:sp>
      <p:sp>
        <p:nvSpPr>
          <p:cNvPr id="14" name="Content Placeholder 13"/>
          <p:cNvSpPr>
            <a:spLocks noGrp="1"/>
          </p:cNvSpPr>
          <p:nvPr>
            <p:ph idx="1"/>
          </p:nvPr>
        </p:nvSpPr>
        <p:spPr/>
        <p:txBody>
          <a:bodyPr/>
          <a:lstStyle/>
          <a:p>
            <a:r>
              <a:rPr lang="fil-PH" sz="4400" dirty="0">
                <a:latin typeface="Times New Roman" panose="02020603050405020304" pitchFamily="18" charset="0"/>
                <a:ea typeface="Calibri" panose="020F0502020204030204" pitchFamily="34" charset="0"/>
                <a:cs typeface="Times New Roman" panose="02020603050405020304" pitchFamily="18" charset="0"/>
              </a:rPr>
              <a:t>Art is not nature.  A distinction must be made between the two.  The colorful sunset over Manila Bay, the sky full of stars on a summer evening, the sound of mayas singing in the field – these are natural things. They are not works of art.</a:t>
            </a:r>
            <a:endParaRPr lang="en-PH" sz="4400" dirty="0">
              <a:latin typeface="Calibri" panose="020F0502020204030204" pitchFamily="34" charset="0"/>
              <a:ea typeface="Calibri" panose="020F0502020204030204" pitchFamily="34" charset="0"/>
              <a:cs typeface="Times New Roman" panose="02020603050405020304" pitchFamily="18" charset="0"/>
            </a:endParaRPr>
          </a:p>
          <a:p>
            <a:endParaRPr dirty="0"/>
          </a:p>
        </p:txBody>
      </p:sp>
    </p:spTree>
    <p:extLst>
      <p:ext uri="{BB962C8B-B14F-4D97-AF65-F5344CB8AC3E}">
        <p14:creationId xmlns:p14="http://schemas.microsoft.com/office/powerpoint/2010/main" val="68087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PH"/>
          </a:p>
        </p:txBody>
      </p:sp>
      <p:sp>
        <p:nvSpPr>
          <p:cNvPr id="3" name="Content Placeholder 2"/>
          <p:cNvSpPr>
            <a:spLocks noGrp="1"/>
          </p:cNvSpPr>
          <p:nvPr>
            <p:ph idx="1"/>
          </p:nvPr>
        </p:nvSpPr>
        <p:spPr/>
        <p:txBody>
          <a:bodyPr>
            <a:normAutofit/>
          </a:bodyPr>
          <a:lstStyle/>
          <a:p>
            <a:r>
              <a:rPr lang="fil-PH" sz="4400" dirty="0">
                <a:latin typeface="+mj-lt"/>
                <a:ea typeface="Calibri" panose="020F0502020204030204" pitchFamily="34" charset="0"/>
                <a:cs typeface="Times New Roman" panose="02020603050405020304" pitchFamily="18" charset="0"/>
              </a:rPr>
              <a:t>A work of art is man-made, and although it may closely resemble nature, it can never duplicate nature.  </a:t>
            </a:r>
            <a:endParaRPr lang="fil-PH" sz="4400" dirty="0" smtClean="0">
              <a:latin typeface="+mj-lt"/>
              <a:ea typeface="Calibri" panose="020F0502020204030204" pitchFamily="34" charset="0"/>
              <a:cs typeface="Times New Roman" panose="02020603050405020304" pitchFamily="18" charset="0"/>
            </a:endParaRPr>
          </a:p>
          <a:p>
            <a:r>
              <a:rPr lang="fil-PH" sz="4400" dirty="0" smtClean="0">
                <a:latin typeface="+mj-lt"/>
                <a:ea typeface="Calibri" panose="020F0502020204030204" pitchFamily="34" charset="0"/>
                <a:cs typeface="Times New Roman" panose="02020603050405020304" pitchFamily="18" charset="0"/>
              </a:rPr>
              <a:t>The </a:t>
            </a:r>
            <a:r>
              <a:rPr lang="fil-PH" sz="4400" dirty="0">
                <a:latin typeface="+mj-lt"/>
                <a:ea typeface="Calibri" panose="020F0502020204030204" pitchFamily="34" charset="0"/>
                <a:cs typeface="Times New Roman" panose="02020603050405020304" pitchFamily="18" charset="0"/>
              </a:rPr>
              <a:t>closest that we can get to doing this is with a camera.  </a:t>
            </a:r>
            <a:endParaRPr lang="fil-PH" sz="4400" dirty="0" smtClean="0">
              <a:latin typeface="+mj-lt"/>
              <a:ea typeface="Calibri" panose="020F0502020204030204" pitchFamily="34" charset="0"/>
              <a:cs typeface="Times New Roman" panose="02020603050405020304" pitchFamily="18" charset="0"/>
            </a:endParaRPr>
          </a:p>
          <a:p>
            <a:r>
              <a:rPr lang="fil-PH" sz="4400" dirty="0" smtClean="0">
                <a:latin typeface="+mj-lt"/>
                <a:ea typeface="Calibri" panose="020F0502020204030204" pitchFamily="34" charset="0"/>
                <a:cs typeface="Times New Roman" panose="02020603050405020304" pitchFamily="18" charset="0"/>
              </a:rPr>
              <a:t>But even </a:t>
            </a:r>
            <a:r>
              <a:rPr lang="fil-PH" sz="4400" dirty="0">
                <a:latin typeface="+mj-lt"/>
                <a:ea typeface="Calibri" panose="020F0502020204030204" pitchFamily="34" charset="0"/>
                <a:cs typeface="Times New Roman" panose="02020603050405020304" pitchFamily="18" charset="0"/>
              </a:rPr>
              <a:t>then, a photograph is only a record of the subject or the scene.</a:t>
            </a:r>
            <a:endParaRPr lang="en-PH" sz="4400" dirty="0">
              <a:latin typeface="+mj-lt"/>
              <a:ea typeface="Calibri" panose="020F0502020204030204" pitchFamily="34" charset="0"/>
              <a:cs typeface="Times New Roman" panose="02020603050405020304" pitchFamily="18" charset="0"/>
            </a:endParaRPr>
          </a:p>
          <a:p>
            <a:endParaRPr lang="en-PH" sz="4400" dirty="0">
              <a:latin typeface="+mj-lt"/>
            </a:endParaRPr>
          </a:p>
        </p:txBody>
      </p:sp>
    </p:spTree>
    <p:extLst>
      <p:ext uri="{BB962C8B-B14F-4D97-AF65-F5344CB8AC3E}">
        <p14:creationId xmlns:p14="http://schemas.microsoft.com/office/powerpoint/2010/main" val="81934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dk1"/>
          </a:lnRef>
          <a:fillRef idx="2">
            <a:schemeClr val="dk1"/>
          </a:fillRef>
          <a:effectRef idx="1">
            <a:schemeClr val="dk1"/>
          </a:effectRef>
          <a:fontRef idx="minor">
            <a:schemeClr val="dk1"/>
          </a:fontRef>
        </p:style>
        <p:txBody>
          <a:bodyPr>
            <a:noAutofit/>
          </a:bodyPr>
          <a:lstStyle/>
          <a:p>
            <a:pPr algn="ctr"/>
            <a:r>
              <a:rPr lang="en-US" sz="7200" dirty="0">
                <a:solidFill>
                  <a:schemeClr val="accent3">
                    <a:lumMod val="75000"/>
                  </a:schemeClr>
                </a:solidFill>
              </a:rPr>
              <a:t>Art and Beauty</a:t>
            </a:r>
            <a:endParaRPr lang="en-US" sz="7200" dirty="0">
              <a:solidFill>
                <a:schemeClr val="accent3">
                  <a:lumMod val="75000"/>
                </a:schemeClr>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43616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a:xfrm>
            <a:off x="598619" y="762000"/>
            <a:ext cx="10817093" cy="6096000"/>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en-US" sz="3200" dirty="0"/>
              <a:t>The desire for beauty and order around us is another basic human need. Somehow these provide the much needed comfort and balance to our lives. </a:t>
            </a:r>
          </a:p>
          <a:p>
            <a:pPr marL="0" indent="0">
              <a:buNone/>
            </a:pPr>
            <a:r>
              <a:rPr lang="en-US" sz="3200" dirty="0"/>
              <a:t> We may find beauty in nature, as in the loveliness of a volcano rising majestically to the skies, or of a slender waterfall that looks like a bridal veil from a distance. Or we may find it in man-made objects like an impressive bridge, a ceramic vase, or even in a tender love song</a:t>
            </a:r>
            <a:endParaRPr lang="en-US" sz="3200" dirty="0"/>
          </a:p>
        </p:txBody>
      </p:sp>
    </p:spTree>
    <p:extLst>
      <p:ext uri="{BB962C8B-B14F-4D97-AF65-F5344CB8AC3E}">
        <p14:creationId xmlns:p14="http://schemas.microsoft.com/office/powerpoint/2010/main" val="2117829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728663" y="1066800"/>
            <a:ext cx="10672762" cy="3651504"/>
          </a:xfrm>
        </p:spPr>
        <p:txBody>
          <a:bodyPr>
            <a:noAutofit/>
          </a:bodyPr>
          <a:lstStyle/>
          <a:p>
            <a:pPr marL="0" indent="0">
              <a:buNone/>
            </a:pPr>
            <a:r>
              <a:rPr lang="en-US" sz="4000" dirty="0"/>
              <a:t>A thing of beauty is one which gives us pleasure when we perceive it. The delight that we experience is called aesthetic pleasure, </a:t>
            </a:r>
            <a:r>
              <a:rPr lang="en-US" sz="4000" dirty="0">
                <a:solidFill>
                  <a:schemeClr val="accent2"/>
                </a:solidFill>
              </a:rPr>
              <a:t>“aesthetic” </a:t>
            </a:r>
            <a:r>
              <a:rPr lang="en-US" sz="4000" dirty="0"/>
              <a:t>coming from a Greek word which means “to perceive with senses.”</a:t>
            </a:r>
            <a:endParaRPr lang="en-US" sz="4000" dirty="0"/>
          </a:p>
        </p:txBody>
      </p:sp>
    </p:spTree>
    <p:extLst>
      <p:ext uri="{BB962C8B-B14F-4D97-AF65-F5344CB8AC3E}">
        <p14:creationId xmlns:p14="http://schemas.microsoft.com/office/powerpoint/2010/main" val="1217280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fil-PH" dirty="0"/>
              <a:t>The word “art” originated from the Latin ars, which means “skill.”  It is equivalent to he Green techne, from which our modern word “technology” is derived.  In the early days, the term was applied not only to craftsmanship but also to proficiency in performing any activitiy. </a:t>
            </a:r>
            <a:endParaRPr lang="en-US" dirty="0"/>
          </a:p>
        </p:txBody>
      </p:sp>
    </p:spTree>
    <p:extLst>
      <p:ext uri="{BB962C8B-B14F-4D97-AF65-F5344CB8AC3E}">
        <p14:creationId xmlns:p14="http://schemas.microsoft.com/office/powerpoint/2010/main" val="1218741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PH"/>
          </a:p>
        </p:txBody>
      </p:sp>
      <p:sp>
        <p:nvSpPr>
          <p:cNvPr id="3" name="Content Placeholder 2"/>
          <p:cNvSpPr>
            <a:spLocks noGrp="1"/>
          </p:cNvSpPr>
          <p:nvPr>
            <p:ph idx="1"/>
          </p:nvPr>
        </p:nvSpPr>
        <p:spPr>
          <a:xfrm>
            <a:off x="1828800" y="1"/>
            <a:ext cx="8686800" cy="6858000"/>
          </a:xfrm>
        </p:spPr>
        <p:txBody>
          <a:bodyPr>
            <a:noAutofit/>
          </a:bodyPr>
          <a:lstStyle/>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What we call beauty is relative, however. </a:t>
            </a:r>
            <a:endPar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a:t>
            </a:r>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What may be beautiful to us may not be so to others.  And no two persons would derive exactly the same degree of satisfaction from seeing what they mutually agree upon as a beautiful object or from listening to what they both consider a beautiful tune.  </a:t>
            </a:r>
            <a:endPar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Our </a:t>
            </a:r>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attitude is usually conditioned by many factors, among which are our social involvement, our </a:t>
            </a:r>
            <a:r>
              <a:rPr lang="fil-PH" sz="32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education</a:t>
            </a:r>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 and training and our past experiences or some psychological and emotional associations we have with the object.  </a:t>
            </a:r>
            <a:endPar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endParaRPr>
          </a:p>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Very </a:t>
            </a:r>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often, then, this attitude is colored by some personal preferenes and </a:t>
            </a:r>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biases</a:t>
            </a:r>
            <a:endParaRPr lang="en-PH" dirty="0"/>
          </a:p>
        </p:txBody>
      </p:sp>
    </p:spTree>
    <p:extLst>
      <p:ext uri="{BB962C8B-B14F-4D97-AF65-F5344CB8AC3E}">
        <p14:creationId xmlns:p14="http://schemas.microsoft.com/office/powerpoint/2010/main" val="1354777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2671606"/>
            <a:ext cx="10994760" cy="814427"/>
          </a:xfrm>
        </p:spPr>
        <p:txBody>
          <a:bodyPr>
            <a:normAutofit fontScale="90000"/>
          </a:bodyPr>
          <a:lstStyle/>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An artist’s own concept may change as he grows older.  This accounts for differences in an artist’s own style and expression.</a:t>
            </a:r>
            <a:r>
              <a:rPr lang="en-PH" dirty="0">
                <a:latin typeface="Calibri" panose="020F0502020204030204" pitchFamily="34" charset="0"/>
                <a:ea typeface="Calibri" panose="020F0502020204030204" pitchFamily="34" charset="0"/>
                <a:cs typeface="Times New Roman" panose="02020603050405020304" pitchFamily="18" charset="0"/>
              </a:rPr>
              <a:t/>
            </a:r>
            <a:br>
              <a:rPr lang="en-PH" dirty="0">
                <a:latin typeface="Calibri" panose="020F0502020204030204" pitchFamily="34" charset="0"/>
                <a:ea typeface="Calibri" panose="020F0502020204030204" pitchFamily="34" charset="0"/>
                <a:cs typeface="Times New Roman" panose="02020603050405020304" pitchFamily="18" charset="0"/>
              </a:rPr>
            </a:br>
            <a:endParaRPr lang="en-PH" dirty="0"/>
          </a:p>
        </p:txBody>
      </p:sp>
      <p:sp>
        <p:nvSpPr>
          <p:cNvPr id="3" name="Content Placeholder 2"/>
          <p:cNvSpPr>
            <a:spLocks noGrp="1"/>
          </p:cNvSpPr>
          <p:nvPr>
            <p:ph idx="1"/>
          </p:nvPr>
        </p:nvSpPr>
        <p:spPr/>
        <p:txBody>
          <a:bodyPr/>
          <a:lstStyle/>
          <a:p>
            <a:endParaRPr lang="en-PH"/>
          </a:p>
        </p:txBody>
      </p:sp>
    </p:spTree>
    <p:extLst>
      <p:ext uri="{BB962C8B-B14F-4D97-AF65-F5344CB8AC3E}">
        <p14:creationId xmlns:p14="http://schemas.microsoft.com/office/powerpoint/2010/main" val="198576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3325832"/>
            <a:ext cx="11372850" cy="1560716"/>
          </a:xfrm>
        </p:spPr>
        <p:txBody>
          <a:bodyPr>
            <a:normAutofit fontScale="90000"/>
          </a:bodyPr>
          <a:lstStyle/>
          <a:p>
            <a:r>
              <a:rPr lang="fil-PH"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Concepts of beauty vary between cultures too.  That is why the Western listener finds it difficult to appreciate Asian music, just as we in our time, with our ears attuned to music in the Western tradition, find little pleasure in listening to the music of our ethnic group.</a:t>
            </a:r>
            <a:r>
              <a:rPr lang="en-PH" dirty="0">
                <a:latin typeface="Calibri" panose="020F0502020204030204" pitchFamily="34" charset="0"/>
                <a:ea typeface="Calibri" panose="020F0502020204030204" pitchFamily="34" charset="0"/>
                <a:cs typeface="Times New Roman" panose="02020603050405020304" pitchFamily="18" charset="0"/>
              </a:rPr>
              <a:t/>
            </a:r>
            <a:br>
              <a:rPr lang="en-PH" dirty="0">
                <a:latin typeface="Calibri" panose="020F0502020204030204" pitchFamily="34" charset="0"/>
                <a:ea typeface="Calibri" panose="020F0502020204030204" pitchFamily="34" charset="0"/>
                <a:cs typeface="Times New Roman" panose="02020603050405020304" pitchFamily="18" charset="0"/>
              </a:rPr>
            </a:br>
            <a:endParaRPr lang="en-PH" dirty="0"/>
          </a:p>
        </p:txBody>
      </p:sp>
      <p:sp>
        <p:nvSpPr>
          <p:cNvPr id="3" name="Content Placeholder 2"/>
          <p:cNvSpPr>
            <a:spLocks noGrp="1"/>
          </p:cNvSpPr>
          <p:nvPr>
            <p:ph idx="1"/>
          </p:nvPr>
        </p:nvSpPr>
        <p:spPr/>
        <p:txBody>
          <a:bodyPr/>
          <a:lstStyle/>
          <a:p>
            <a:endParaRPr lang="en-PH" dirty="0"/>
          </a:p>
        </p:txBody>
      </p:sp>
    </p:spTree>
    <p:extLst>
      <p:ext uri="{BB962C8B-B14F-4D97-AF65-F5344CB8AC3E}">
        <p14:creationId xmlns:p14="http://schemas.microsoft.com/office/powerpoint/2010/main" val="831184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The Subject of Art</a:t>
            </a:r>
            <a:endParaRPr lang="en-US" sz="8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0801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Subject of Art</a:t>
            </a:r>
            <a:br>
              <a:rPr lang="en-US" dirty="0" smtClean="0"/>
            </a:br>
            <a:endParaRPr lang="en-US" dirty="0"/>
          </a:p>
        </p:txBody>
      </p:sp>
      <p:sp>
        <p:nvSpPr>
          <p:cNvPr id="3" name="Content Placeholder 2"/>
          <p:cNvSpPr>
            <a:spLocks noGrp="1"/>
          </p:cNvSpPr>
          <p:nvPr>
            <p:ph idx="1"/>
          </p:nvPr>
        </p:nvSpPr>
        <p:spPr>
          <a:xfrm>
            <a:off x="457199" y="990600"/>
            <a:ext cx="11401425" cy="5318760"/>
          </a:xfrm>
        </p:spPr>
        <p:txBody>
          <a:bodyPr>
            <a:normAutofit fontScale="55000" lnSpcReduction="20000"/>
          </a:bodyPr>
          <a:lstStyle/>
          <a:p>
            <a:endParaRPr lang="en-US" dirty="0" smtClean="0"/>
          </a:p>
          <a:p>
            <a:pPr lvl="0"/>
            <a:r>
              <a:rPr lang="en-US" sz="4500" dirty="0" smtClean="0"/>
              <a:t>The subject of art is varied. It may refer to any person, object, scene, or even represented in a work of art.</a:t>
            </a:r>
          </a:p>
          <a:p>
            <a:pPr>
              <a:buNone/>
            </a:pPr>
            <a:r>
              <a:rPr lang="en-US" sz="4500" dirty="0" smtClean="0"/>
              <a:t> </a:t>
            </a:r>
          </a:p>
          <a:p>
            <a:r>
              <a:rPr lang="en-US" sz="4500" dirty="0" smtClean="0"/>
              <a:t>Representational Art </a:t>
            </a:r>
          </a:p>
          <a:p>
            <a:pPr lvl="1"/>
            <a:r>
              <a:rPr lang="en-US" sz="4500" dirty="0" smtClean="0"/>
              <a:t>Arts that have subjects e.g., painting, sculpture, graphic arts, literature, theatre and others.</a:t>
            </a:r>
          </a:p>
          <a:p>
            <a:r>
              <a:rPr lang="en-US" sz="4500" dirty="0" smtClean="0"/>
              <a:t>Non-Representational Art</a:t>
            </a:r>
          </a:p>
          <a:p>
            <a:pPr lvl="1"/>
            <a:r>
              <a:rPr lang="en-US" sz="4500" dirty="0" smtClean="0"/>
              <a:t>Arts that do not have subjects, e.g., music, architecture, and many functional arts.</a:t>
            </a:r>
          </a:p>
          <a:p>
            <a:pPr lvl="1"/>
            <a:r>
              <a:rPr lang="en-US" sz="4500" dirty="0" smtClean="0"/>
              <a:t>Do not present descriptions, stories or references to identifiable objects or symbols.</a:t>
            </a:r>
          </a:p>
          <a:p>
            <a:pPr lvl="1"/>
            <a:r>
              <a:rPr lang="en-US" sz="4500" dirty="0" smtClean="0"/>
              <a:t>They appeal directly to the senses primarily because of the satisfying organization of their expressive elements.</a:t>
            </a:r>
          </a:p>
          <a:p>
            <a:endParaRPr lang="en-US" sz="4500" dirty="0"/>
          </a:p>
        </p:txBody>
      </p:sp>
    </p:spTree>
    <p:extLst>
      <p:ext uri="{BB962C8B-B14F-4D97-AF65-F5344CB8AC3E}">
        <p14:creationId xmlns:p14="http://schemas.microsoft.com/office/powerpoint/2010/main" val="2030499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csforum5.files.wordpress.com/2013/01/realism-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318" y="985720"/>
            <a:ext cx="5072062" cy="2243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Ways of Presenting the Subject</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1" y="1285876"/>
            <a:ext cx="6000750" cy="2985580"/>
          </a:xfrm>
        </p:spPr>
        <p:txBody>
          <a:bodyPr>
            <a:normAutofit fontScale="40000" lnSpcReduction="20000"/>
          </a:bodyPr>
          <a:lstStyle/>
          <a:p>
            <a:endParaRPr lang="en-US" dirty="0" smtClean="0"/>
          </a:p>
          <a:p>
            <a:r>
              <a:rPr lang="en-US" dirty="0" smtClean="0"/>
              <a:t>Realism</a:t>
            </a:r>
          </a:p>
          <a:p>
            <a:pPr lvl="1"/>
            <a:r>
              <a:rPr lang="en-US" dirty="0" smtClean="0"/>
              <a:t>the objects are depicted in the way they would normally appear in nature</a:t>
            </a:r>
            <a:r>
              <a:rPr lang="en-US" dirty="0" smtClean="0"/>
              <a:t>.</a:t>
            </a:r>
            <a:r>
              <a:rPr lang="en-US" dirty="0" smtClean="0"/>
              <a:t> </a:t>
            </a:r>
            <a:endParaRPr lang="en-US" dirty="0" smtClean="0"/>
          </a:p>
          <a:p>
            <a:pPr lvl="1"/>
            <a:endParaRPr lang="en-US" dirty="0" smtClean="0"/>
          </a:p>
          <a:p>
            <a:r>
              <a:rPr lang="en-US" dirty="0" smtClean="0"/>
              <a:t>Abstraction</a:t>
            </a:r>
          </a:p>
          <a:p>
            <a:pPr lvl="1"/>
            <a:r>
              <a:rPr lang="en-US" dirty="0" smtClean="0"/>
              <a:t>does not show the subject at all as an objective reality but only an idea of it or the feeling about it. </a:t>
            </a:r>
          </a:p>
          <a:p>
            <a:pPr lvl="1"/>
            <a:r>
              <a:rPr lang="en-US" dirty="0" smtClean="0"/>
              <a:t>A technique of simplifying and reorganizing objects and elements according to the artist’s creative expressions.</a:t>
            </a:r>
          </a:p>
          <a:p>
            <a:pPr lvl="1"/>
            <a:r>
              <a:rPr lang="en-US" dirty="0" smtClean="0"/>
              <a:t>The original objects have been reduced to simple geometric shapes and they can be rarely identified unless the artist named them in his/her title.</a:t>
            </a:r>
          </a:p>
          <a:p>
            <a:endParaRPr lang="en-US" dirty="0"/>
          </a:p>
        </p:txBody>
      </p:sp>
    </p:spTree>
    <p:extLst>
      <p:ext uri="{BB962C8B-B14F-4D97-AF65-F5344CB8AC3E}">
        <p14:creationId xmlns:p14="http://schemas.microsoft.com/office/powerpoint/2010/main" val="1366557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300038"/>
            <a:ext cx="10627320" cy="2771775"/>
          </a:xfrm>
        </p:spPr>
        <p:style>
          <a:lnRef idx="3">
            <a:schemeClr val="lt1"/>
          </a:lnRef>
          <a:fillRef idx="1">
            <a:schemeClr val="dk1"/>
          </a:fillRef>
          <a:effectRef idx="1">
            <a:schemeClr val="dk1"/>
          </a:effectRef>
          <a:fontRef idx="minor">
            <a:schemeClr val="lt1"/>
          </a:fontRef>
        </p:style>
        <p:txBody>
          <a:bodyPr>
            <a:noAutofit/>
          </a:bodyPr>
          <a:lstStyle/>
          <a:p>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Abstraction</a:t>
            </a:r>
            <a:r>
              <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r>
            <a:br>
              <a:rPr 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does not show the subject at all as an objective reality but only an idea of it or the feeling about it. </a:t>
            </a:r>
            <a:b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 technique of simplifying and reorganizing objects and elements according to the artist’s creative expressions.</a:t>
            </a:r>
            <a:b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original objects have been reduced to simple geometric shapes and they can be rarely identified unless the artist named them in his/her title.</a:t>
            </a:r>
            <a:b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074" name="Picture 2" descr="https://tse1.mm.bing.net/th?id=OIP.4Xw2OhPSvJjNL_R95GkuwAHaEK&amp;pid=Api&amp;P=0&amp;w=294&amp;h=16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50" y="3286125"/>
            <a:ext cx="6343650" cy="280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of Presenting the Subject</a:t>
            </a:r>
            <a:endParaRPr lang="en-US" dirty="0"/>
          </a:p>
        </p:txBody>
      </p:sp>
      <p:sp>
        <p:nvSpPr>
          <p:cNvPr id="3" name="Content Placeholder 2"/>
          <p:cNvSpPr>
            <a:spLocks noGrp="1"/>
          </p:cNvSpPr>
          <p:nvPr>
            <p:ph idx="1"/>
          </p:nvPr>
        </p:nvSpPr>
        <p:spPr>
          <a:xfrm>
            <a:off x="598621" y="1189329"/>
            <a:ext cx="10994760" cy="2111084"/>
          </a:xfrm>
        </p:spPr>
        <p:txBody>
          <a:bodyPr>
            <a:normAutofit fontScale="47500" lnSpcReduction="20000"/>
          </a:bodyPr>
          <a:lstStyle/>
          <a:p>
            <a:r>
              <a:rPr lang="en-US" dirty="0" smtClean="0"/>
              <a:t>Distortion</a:t>
            </a:r>
          </a:p>
          <a:p>
            <a:pPr lvl="1"/>
            <a:r>
              <a:rPr lang="en-US" dirty="0" smtClean="0"/>
              <a:t>A technique employed by the artist to dramatize the shape of a figure in order to create an emotional effect.</a:t>
            </a:r>
          </a:p>
          <a:p>
            <a:pPr lvl="1"/>
            <a:r>
              <a:rPr lang="en-US" dirty="0" smtClean="0"/>
              <a:t>Twisting, stretching, or deforming the natural form and shape of the object, e.g., caricatures.</a:t>
            </a:r>
          </a:p>
          <a:p>
            <a:endParaRPr lang="en-US" dirty="0" smtClean="0"/>
          </a:p>
          <a:p>
            <a:pPr>
              <a:buNone/>
            </a:pPr>
            <a:endParaRPr lang="en-US" dirty="0" smtClean="0"/>
          </a:p>
          <a:p>
            <a:pPr>
              <a:buNone/>
            </a:pPr>
            <a:r>
              <a:rPr lang="en-US" dirty="0" smtClean="0"/>
              <a:t> </a:t>
            </a:r>
            <a:endParaRPr lang="en-US" dirty="0"/>
          </a:p>
        </p:txBody>
      </p:sp>
      <p:sp>
        <p:nvSpPr>
          <p:cNvPr id="4" name="Rectangle 3"/>
          <p:cNvSpPr/>
          <p:nvPr/>
        </p:nvSpPr>
        <p:spPr>
          <a:xfrm>
            <a:off x="2443163" y="3714750"/>
            <a:ext cx="8143875" cy="324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s://tse2.mm.bing.net/th?id=OIP.-WpA-bGGcLgptvT_Z0FkNAHaKZ&amp;pid=Api&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3829049"/>
            <a:ext cx="343852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2375" y="4157663"/>
            <a:ext cx="2343150" cy="923330"/>
          </a:xfrm>
          <a:prstGeom prst="rect">
            <a:avLst/>
          </a:prstGeom>
          <a:noFill/>
        </p:spPr>
        <p:txBody>
          <a:bodyPr wrap="square" rtlCol="0">
            <a:spAutoFit/>
          </a:bodyPr>
          <a:lstStyle/>
          <a:p>
            <a:pPr fontAlgn="base"/>
            <a:r>
              <a:rPr lang="en-US" dirty="0"/>
              <a:t>Distorted Faces 03</a:t>
            </a:r>
          </a:p>
          <a:p>
            <a:pPr fontAlgn="base"/>
            <a:r>
              <a:rPr lang="en-US" dirty="0"/>
              <a:t>124K (1 Today)</a:t>
            </a:r>
          </a:p>
          <a:p>
            <a:pPr fontAlgn="base"/>
            <a:r>
              <a:rPr lang="en-US" cap="all" dirty="0"/>
              <a:t>BY </a:t>
            </a:r>
            <a:r>
              <a:rPr lang="en-US" dirty="0">
                <a:hlinkClick r:id="rId4" tooltip="Doryfoo"/>
              </a:rPr>
              <a:t>Doryfoo</a:t>
            </a:r>
            <a:r>
              <a:rPr lang="en-US" dirty="0"/>
              <a:t>   | </a:t>
            </a:r>
          </a:p>
        </p:txBody>
      </p:sp>
    </p:spTree>
    <p:extLst>
      <p:ext uri="{BB962C8B-B14F-4D97-AF65-F5344CB8AC3E}">
        <p14:creationId xmlns:p14="http://schemas.microsoft.com/office/powerpoint/2010/main" val="1408386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Kinds of Subjects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a:t>
            </a:r>
            <a:r>
              <a:rPr lang="en-US" dirty="0"/>
              <a:t>Landscapes, seascapes and cityscapes. </a:t>
            </a:r>
            <a:endParaRPr lang="en-US" dirty="0" smtClean="0"/>
          </a:p>
          <a:p>
            <a:pPr>
              <a:buNone/>
            </a:pPr>
            <a:r>
              <a:rPr lang="en-US" dirty="0" smtClean="0"/>
              <a:t>2.  Still </a:t>
            </a:r>
            <a:r>
              <a:rPr lang="en-US" dirty="0"/>
              <a:t>Life</a:t>
            </a:r>
          </a:p>
          <a:p>
            <a:pPr>
              <a:buNone/>
            </a:pPr>
            <a:r>
              <a:rPr lang="en-US" dirty="0"/>
              <a:t>3. Animals</a:t>
            </a:r>
          </a:p>
          <a:p>
            <a:pPr>
              <a:buNone/>
            </a:pPr>
            <a:r>
              <a:rPr lang="en-US" dirty="0"/>
              <a:t>4. Portraits</a:t>
            </a:r>
          </a:p>
          <a:p>
            <a:pPr>
              <a:buNone/>
            </a:pPr>
            <a:r>
              <a:rPr lang="en-US" dirty="0"/>
              <a:t>5. Figures</a:t>
            </a:r>
          </a:p>
          <a:p>
            <a:pPr>
              <a:buNone/>
            </a:pPr>
            <a:r>
              <a:rPr lang="en-US" dirty="0"/>
              <a:t>6. Everyday Life</a:t>
            </a:r>
          </a:p>
          <a:p>
            <a:pPr>
              <a:buNone/>
            </a:pPr>
            <a:r>
              <a:rPr lang="en-US" dirty="0"/>
              <a:t>7. History and Legend</a:t>
            </a:r>
          </a:p>
          <a:p>
            <a:pPr>
              <a:buNone/>
            </a:pPr>
            <a:r>
              <a:rPr lang="en-US" dirty="0"/>
              <a:t>8. Religion and mythology</a:t>
            </a:r>
          </a:p>
          <a:p>
            <a:pPr>
              <a:buNone/>
            </a:pPr>
            <a:r>
              <a:rPr lang="en-US" dirty="0"/>
              <a:t>9. Dreams and fantasies</a:t>
            </a:r>
          </a:p>
        </p:txBody>
      </p:sp>
    </p:spTree>
    <p:extLst>
      <p:ext uri="{BB962C8B-B14F-4D97-AF65-F5344CB8AC3E}">
        <p14:creationId xmlns:p14="http://schemas.microsoft.com/office/powerpoint/2010/main" val="1800484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2351207"/>
              </p:ext>
            </p:extLst>
          </p:nvPr>
        </p:nvGraphicFramePr>
        <p:xfrm>
          <a:off x="823912" y="3824132"/>
          <a:ext cx="9363076" cy="3593490"/>
        </p:xfrm>
        <a:graphic>
          <a:graphicData uri="http://schemas.openxmlformats.org/drawingml/2006/table">
            <a:tbl>
              <a:tblPr firstRow="1" firstCol="1" bandRow="1">
                <a:tableStyleId>{46F890A9-2807-4EBB-B81D-B2AA78EC7F39}</a:tableStyleId>
              </a:tblPr>
              <a:tblGrid>
                <a:gridCol w="2489476"/>
                <a:gridCol w="2291200"/>
                <a:gridCol w="2291200"/>
                <a:gridCol w="2291200"/>
              </a:tblGrid>
              <a:tr h="286197">
                <a:tc>
                  <a:txBody>
                    <a:bodyPr/>
                    <a:lstStyle/>
                    <a:p>
                      <a:pPr>
                        <a:spcAft>
                          <a:spcPts val="0"/>
                        </a:spcAft>
                      </a:pPr>
                      <a:r>
                        <a:rPr lang="en-US" sz="1200" dirty="0">
                          <a:effectLst/>
                        </a:rPr>
                        <a:t>Kinds of subject</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realism</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abstraction</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distortion</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dirty="0">
                          <a:effectLst/>
                        </a:rPr>
                        <a:t>1</a:t>
                      </a:r>
                      <a:r>
                        <a:rPr lang="en-US" sz="1200" dirty="0" smtClean="0">
                          <a:effectLst/>
                        </a:rPr>
                        <a:t>.</a:t>
                      </a:r>
                    </a:p>
                    <a:p>
                      <a:pPr>
                        <a:spcAft>
                          <a:spcPts val="0"/>
                        </a:spcAft>
                      </a:pPr>
                      <a:endParaRPr lang="en-US" sz="1200" dirty="0" smtClean="0">
                        <a:effectLst/>
                        <a:latin typeface="Calibri" charset="0"/>
                        <a:ea typeface="Calibri" charset="0"/>
                        <a:cs typeface="Times New Roman" charset="0"/>
                      </a:endParaRPr>
                    </a:p>
                    <a:p>
                      <a:pPr>
                        <a:spcAft>
                          <a:spcPts val="0"/>
                        </a:spcAft>
                      </a:pPr>
                      <a:endParaRPr lang="en-US" sz="1200" dirty="0" smtClean="0">
                        <a:effectLst/>
                        <a:latin typeface="Calibri" charset="0"/>
                        <a:ea typeface="Calibri" charset="0"/>
                        <a:cs typeface="Times New Roman" charset="0"/>
                      </a:endParaRPr>
                    </a:p>
                    <a:p>
                      <a:pPr>
                        <a:spcAft>
                          <a:spcPts val="0"/>
                        </a:spcAft>
                      </a:pP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dirty="0">
                          <a:effectLst/>
                        </a:rPr>
                        <a:t>2</a:t>
                      </a:r>
                      <a:r>
                        <a:rPr lang="en-US" sz="1200" dirty="0" smtClean="0">
                          <a:effectLst/>
                        </a:rPr>
                        <a:t>.</a:t>
                      </a: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3.</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4.</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5.</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dirty="0">
                          <a:effectLst/>
                        </a:rPr>
                        <a:t>6.</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7.</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dirty="0">
                          <a:effectLst/>
                        </a:rPr>
                        <a:t>8.</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9.</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r>
              <a:tr h="286197">
                <a:tc>
                  <a:txBody>
                    <a:bodyPr/>
                    <a:lstStyle/>
                    <a:p>
                      <a:pPr>
                        <a:spcAft>
                          <a:spcPts val="0"/>
                        </a:spcAft>
                      </a:pPr>
                      <a:r>
                        <a:rPr lang="en-US" sz="12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US" sz="1200" dirty="0">
                          <a:effectLst/>
                        </a:rPr>
                        <a:t> </a:t>
                      </a:r>
                      <a:endParaRPr lang="en-US" sz="1200" dirty="0">
                        <a:effectLst/>
                        <a:latin typeface="Calibri" charset="0"/>
                        <a:ea typeface="Calibri" charset="0"/>
                        <a:cs typeface="Times New Roman" charset="0"/>
                      </a:endParaRPr>
                    </a:p>
                  </a:txBody>
                  <a:tcPr marL="68580" marR="68580" marT="0" marB="0"/>
                </a:tc>
              </a:tr>
            </a:tbl>
          </a:graphicData>
        </a:graphic>
      </p:graphicFrame>
      <p:sp>
        <p:nvSpPr>
          <p:cNvPr id="5" name="Rectangle 1"/>
          <p:cNvSpPr>
            <a:spLocks noChangeArrowheads="1"/>
          </p:cNvSpPr>
          <p:nvPr/>
        </p:nvSpPr>
        <p:spPr bwMode="auto">
          <a:xfrm>
            <a:off x="714375" y="759639"/>
            <a:ext cx="930116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There </a:t>
            </a:r>
            <a:r>
              <a:rPr kumimoji="0" lang="en-US" altLang="en-US" sz="1800" b="0" i="0" u="none" strike="noStrike" cap="none" normalizeH="0" baseline="0" dirty="0">
                <a:ln>
                  <a:noFill/>
                </a:ln>
                <a:solidFill>
                  <a:schemeClr val="tx1"/>
                </a:solidFill>
                <a:effectLst/>
                <a:latin typeface="Arial" charset="0"/>
              </a:rPr>
              <a:t>are 9 Kinds of Subjects and 3 Ways of Representation. Your assignment is to give 3 examples for </a:t>
            </a:r>
            <a:endParaRPr kumimoji="0" lang="en-US" alt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each </a:t>
            </a:r>
            <a:r>
              <a:rPr kumimoji="0" lang="en-US" altLang="en-US" sz="1800" b="0" i="0" u="none" strike="noStrike" cap="none" normalizeH="0" baseline="0" dirty="0">
                <a:ln>
                  <a:noFill/>
                </a:ln>
                <a:solidFill>
                  <a:schemeClr val="tx1"/>
                </a:solidFill>
                <a:effectLst/>
                <a:latin typeface="Arial" charset="0"/>
              </a:rPr>
              <a:t>of the 9 kinds of subjects. The examples are in the form of images of paintings downloaded from the Internet. </a:t>
            </a:r>
            <a:endParaRPr kumimoji="0" lang="en-US" alt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The </a:t>
            </a:r>
            <a:r>
              <a:rPr kumimoji="0" lang="en-US" altLang="en-US" sz="1800" b="0" i="0" u="none" strike="noStrike" cap="none" normalizeH="0" baseline="0" dirty="0">
                <a:ln>
                  <a:noFill/>
                </a:ln>
                <a:solidFill>
                  <a:schemeClr val="tx1"/>
                </a:solidFill>
                <a:effectLst/>
                <a:latin typeface="Arial" charset="0"/>
              </a:rPr>
              <a:t>examples should include all the 3 ways of representation. So the 1st example is realism, 2nd abstraction and </a:t>
            </a:r>
            <a:endParaRPr kumimoji="0" lang="en-US" altLang="en-US"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rPr>
              <a:t>3rd </a:t>
            </a:r>
            <a:r>
              <a:rPr kumimoji="0" lang="en-US" altLang="en-US" sz="1800" b="0" i="0" u="none" strike="noStrike" cap="none" normalizeH="0" baseline="0" dirty="0">
                <a:ln>
                  <a:noFill/>
                </a:ln>
                <a:solidFill>
                  <a:schemeClr val="tx1"/>
                </a:solidFill>
                <a:effectLst/>
                <a:latin typeface="Arial" charset="0"/>
              </a:rPr>
              <a:t>distortion. I have downloaded a sample format in our files. Include the title and artist of your examples. Submission is still through </a:t>
            </a:r>
            <a:r>
              <a:rPr kumimoji="0" lang="en-US" altLang="en-US" sz="1800" b="0" i="0" u="none" strike="noStrike" cap="none" normalizeH="0" baseline="0" dirty="0" err="1">
                <a:ln>
                  <a:noFill/>
                </a:ln>
                <a:solidFill>
                  <a:schemeClr val="tx1"/>
                </a:solidFill>
                <a:effectLst/>
                <a:latin typeface="Arial" charset="0"/>
              </a:rPr>
              <a:t>Assigments</a:t>
            </a:r>
            <a:r>
              <a:rPr kumimoji="0" lang="en-US" altLang="en-US" sz="1800" b="0" i="0" u="none" strike="noStrike" cap="none" normalizeH="0" baseline="0" dirty="0">
                <a:ln>
                  <a:noFill/>
                </a:ln>
                <a:solidFill>
                  <a:schemeClr val="tx1"/>
                </a:solidFill>
                <a:effectLst/>
                <a:latin typeface="Arial" charset="0"/>
              </a:rPr>
              <a:t> like your first assignment. (online and text format).</a:t>
            </a:r>
          </a:p>
        </p:txBody>
      </p:sp>
    </p:spTree>
    <p:extLst>
      <p:ext uri="{BB962C8B-B14F-4D97-AF65-F5344CB8AC3E}">
        <p14:creationId xmlns:p14="http://schemas.microsoft.com/office/powerpoint/2010/main" val="173990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fil-PH" dirty="0"/>
              <a:t>Thus, medicine, agriculture and military expertise were considered arts.  Now these skills have been grouped under the category of the practical sciences.  Although “art” is still used to mean “proficiency”, as when we speak of the art of cooking and of the martial arts, the word is now commonly used to refer to skills and products which are primarily intended to delight the senses and produce a satisfying experience of the beautiful. </a:t>
            </a:r>
            <a:endParaRPr lang="en-US" dirty="0"/>
          </a:p>
        </p:txBody>
      </p:sp>
    </p:spTree>
    <p:extLst>
      <p:ext uri="{BB962C8B-B14F-4D97-AF65-F5344CB8AC3E}">
        <p14:creationId xmlns:p14="http://schemas.microsoft.com/office/powerpoint/2010/main" val="1971432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p:cNvPicPr>
          <p:nvPr>
            <p:ph idx="1"/>
          </p:nvPr>
        </p:nvPicPr>
        <p:blipFill>
          <a:blip r:embed="rId2"/>
          <a:stretch>
            <a:fillRect/>
          </a:stretch>
        </p:blipFill>
        <p:spPr>
          <a:xfrm>
            <a:off x="1063487" y="365125"/>
            <a:ext cx="9949070" cy="6005858"/>
          </a:xfrm>
          <a:prstGeom prst="rect">
            <a:avLst/>
          </a:prstGeom>
        </p:spPr>
      </p:pic>
    </p:spTree>
    <p:extLst>
      <p:ext uri="{BB962C8B-B14F-4D97-AF65-F5344CB8AC3E}">
        <p14:creationId xmlns:p14="http://schemas.microsoft.com/office/powerpoint/2010/main" val="1598763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smtClean="0"/>
              <a:t>Thank you so much.</a:t>
            </a:r>
          </a:p>
          <a:p>
            <a:r>
              <a:rPr lang="en-US" dirty="0" smtClean="0"/>
              <a:t>Any questions?</a:t>
            </a:r>
            <a:endParaRPr lang="en-US" dirty="0"/>
          </a:p>
        </p:txBody>
      </p:sp>
    </p:spTree>
    <p:extLst>
      <p:ext uri="{BB962C8B-B14F-4D97-AF65-F5344CB8AC3E}">
        <p14:creationId xmlns:p14="http://schemas.microsoft.com/office/powerpoint/2010/main" val="56812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fil-PH" dirty="0"/>
              <a:t>While these works may also have other functions – a buidling serves a particular purpose: as a residence, a place of worship, or an office; and a stage play may have a religious or political intent – they are considered workds of art because they have aesthetic value.</a:t>
            </a:r>
            <a:endParaRPr lang="en-US" dirty="0"/>
          </a:p>
        </p:txBody>
      </p:sp>
    </p:spTree>
    <p:extLst>
      <p:ext uri="{BB962C8B-B14F-4D97-AF65-F5344CB8AC3E}">
        <p14:creationId xmlns:p14="http://schemas.microsoft.com/office/powerpoint/2010/main" val="774547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8293" y="2207360"/>
            <a:ext cx="8755087" cy="763525"/>
          </a:xfrm>
        </p:spPr>
        <p:txBody>
          <a:bodyPr>
            <a:noAutofit/>
          </a:bodyPr>
          <a:lstStyle/>
          <a:p>
            <a:r>
              <a:rPr lang="fil-PH" sz="8800" dirty="0">
                <a:solidFill>
                  <a:schemeClr val="accent3">
                    <a:lumMod val="50000"/>
                  </a:schemeClr>
                </a:solidFill>
              </a:rPr>
              <a:t>Art is a planned activity. </a:t>
            </a:r>
            <a:endParaRPr lang="en-US" sz="8800" dirty="0">
              <a:solidFill>
                <a:schemeClr val="accent3">
                  <a:lumMod val="50000"/>
                </a:schemeClr>
              </a:solidFill>
            </a:endParaRPr>
          </a:p>
        </p:txBody>
      </p:sp>
      <p:sp>
        <p:nvSpPr>
          <p:cNvPr id="3" name="Content Placeholder 2"/>
          <p:cNvSpPr>
            <a:spLocks noGrp="1"/>
          </p:cNvSpPr>
          <p:nvPr>
            <p:ph idx="1"/>
          </p:nvPr>
        </p:nvSpPr>
        <p:spPr>
          <a:xfrm>
            <a:off x="598621" y="5743575"/>
            <a:ext cx="10994760" cy="739526"/>
          </a:xfrm>
        </p:spPr>
        <p:txBody>
          <a:bodyPr/>
          <a:lstStyle/>
          <a:p>
            <a:endParaRPr lang="en-US" dirty="0"/>
          </a:p>
        </p:txBody>
      </p:sp>
    </p:spTree>
    <p:extLst>
      <p:ext uri="{BB962C8B-B14F-4D97-AF65-F5344CB8AC3E}">
        <p14:creationId xmlns:p14="http://schemas.microsoft.com/office/powerpoint/2010/main" val="102766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fil-PH" dirty="0"/>
              <a:t>Unlike the spider when it weaves its web, the artist does not put his materials into shape instinctively.  Rather, he thinks out a design, selects his materials, and arranges them according to his design.  To be sure, he may not be wholly original; no artist really is.  But he would be producing something that never existed before.  Sometimes, the finished product may not turn out as he had originally envisioned it to be. </a:t>
            </a:r>
            <a:endParaRPr lang="en-US" dirty="0"/>
          </a:p>
        </p:txBody>
      </p:sp>
    </p:spTree>
    <p:extLst>
      <p:ext uri="{BB962C8B-B14F-4D97-AF65-F5344CB8AC3E}">
        <p14:creationId xmlns:p14="http://schemas.microsoft.com/office/powerpoint/2010/main" val="9564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r>
              <a:rPr lang="fil-PH" dirty="0"/>
              <a:t>Unlike the spider when it weaves its web, the artist does not put his materials into shape instinctively.  Rather, he thinks out a design, selects his materials, and arranges them according to his design.  To be sure, he may not be wholly original; no artist really is.  But he would be producing something that never existed before.  Sometimes, the finished product may not turn out as he had originally envisioned it to be. </a:t>
            </a:r>
            <a:endParaRPr lang="en-US" dirty="0"/>
          </a:p>
        </p:txBody>
      </p:sp>
    </p:spTree>
    <p:extLst>
      <p:ext uri="{BB962C8B-B14F-4D97-AF65-F5344CB8AC3E}">
        <p14:creationId xmlns:p14="http://schemas.microsoft.com/office/powerpoint/2010/main" val="16728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il-PH" sz="8900" b="1" i="1" dirty="0"/>
              <a:t>Art and Experience </a:t>
            </a:r>
            <a:r>
              <a:rPr lang="en-US" dirty="0"/>
              <a:t/>
            </a:r>
            <a:br>
              <a:rPr lang="en-US" dirty="0"/>
            </a:b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6537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fil-PH" dirty="0"/>
              <a:t>At least three major kinds of experience are involved in the artistic activity.  As we noted earlier, it usually starts as an </a:t>
            </a:r>
            <a:r>
              <a:rPr lang="fil-PH" dirty="0">
                <a:solidFill>
                  <a:schemeClr val="accent2"/>
                </a:solidFill>
              </a:rPr>
              <a:t> </a:t>
            </a:r>
            <a:endParaRPr lang="fil-PH" dirty="0" smtClean="0">
              <a:solidFill>
                <a:schemeClr val="accent2"/>
              </a:solidFill>
            </a:endParaRPr>
          </a:p>
          <a:p>
            <a:r>
              <a:rPr lang="fil-PH" dirty="0" smtClean="0">
                <a:solidFill>
                  <a:schemeClr val="accent2"/>
                </a:solidFill>
              </a:rPr>
              <a:t>experience </a:t>
            </a:r>
            <a:r>
              <a:rPr lang="fil-PH" dirty="0"/>
              <a:t>which the artist wants to communicate.  Then the </a:t>
            </a:r>
            <a:endParaRPr lang="fil-PH" dirty="0" smtClean="0"/>
          </a:p>
          <a:p>
            <a:r>
              <a:rPr lang="fil-PH" dirty="0" smtClean="0">
                <a:solidFill>
                  <a:schemeClr val="accent2"/>
                </a:solidFill>
              </a:rPr>
              <a:t>act </a:t>
            </a:r>
            <a:r>
              <a:rPr lang="fil-PH" dirty="0">
                <a:solidFill>
                  <a:schemeClr val="accent2"/>
                </a:solidFill>
              </a:rPr>
              <a:t>of expressing </a:t>
            </a:r>
            <a:r>
              <a:rPr lang="fil-PH" dirty="0"/>
              <a:t>this experience – that of </a:t>
            </a:r>
            <a:r>
              <a:rPr lang="fil-PH" dirty="0" smtClean="0"/>
              <a:t>creating </a:t>
            </a:r>
            <a:r>
              <a:rPr lang="fil-PH" dirty="0"/>
              <a:t>the art object or form – is itself another kind of experience.  Finally, when the work is done, there is the artists</a:t>
            </a:r>
            <a:r>
              <a:rPr lang="fil-PH" dirty="0" smtClean="0"/>
              <a:t>’</a:t>
            </a:r>
          </a:p>
          <a:p>
            <a:r>
              <a:rPr lang="fil-PH" dirty="0" smtClean="0"/>
              <a:t> </a:t>
            </a:r>
            <a:r>
              <a:rPr lang="fil-PH" dirty="0">
                <a:solidFill>
                  <a:schemeClr val="accent2"/>
                </a:solidFill>
              </a:rPr>
              <a:t>gratifying experience </a:t>
            </a:r>
            <a:r>
              <a:rPr lang="fil-PH" dirty="0"/>
              <a:t>of having accomplished something significant.</a:t>
            </a:r>
            <a:endParaRPr lang="en-US" dirty="0"/>
          </a:p>
          <a:p>
            <a:endParaRPr lang="en-US" dirty="0"/>
          </a:p>
        </p:txBody>
      </p:sp>
    </p:spTree>
    <p:extLst>
      <p:ext uri="{BB962C8B-B14F-4D97-AF65-F5344CB8AC3E}">
        <p14:creationId xmlns:p14="http://schemas.microsoft.com/office/powerpoint/2010/main" val="1686349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2" id="{BF8279FE-2BF8-3D4A-957C-3C6ED77E94A1}" vid="{BD3118A0-77C1-324D-84D6-3DCD3569B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Theme12</Template>
  <TotalTime>40</TotalTime>
  <Words>1315</Words>
  <Application>Microsoft Macintosh PowerPoint</Application>
  <PresentationFormat>Widescreen</PresentationFormat>
  <Paragraphs>129</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Georgia</vt:lpstr>
      <vt:lpstr>Times New Roman</vt:lpstr>
      <vt:lpstr>Arial</vt:lpstr>
      <vt:lpstr>Theme12</vt:lpstr>
      <vt:lpstr>Art as creation </vt:lpstr>
      <vt:lpstr>PowerPoint Presentation</vt:lpstr>
      <vt:lpstr>PowerPoint Presentation</vt:lpstr>
      <vt:lpstr>PowerPoint Presentation</vt:lpstr>
      <vt:lpstr>Art is a planned activity. </vt:lpstr>
      <vt:lpstr>PowerPoint Presentation</vt:lpstr>
      <vt:lpstr>PowerPoint Presentation</vt:lpstr>
      <vt:lpstr>Art and Experience  </vt:lpstr>
      <vt:lpstr>PowerPoint Presentation</vt:lpstr>
      <vt:lpstr>PowerPoint Presentation</vt:lpstr>
      <vt:lpstr>PowerPoint Presentation</vt:lpstr>
      <vt:lpstr>PowerPoint Presentation</vt:lpstr>
      <vt:lpstr>Art as nature</vt:lpstr>
      <vt:lpstr>Is nature an Art?</vt:lpstr>
      <vt:lpstr>PowerPoint Presentation</vt:lpstr>
      <vt:lpstr>PowerPoint Presentation</vt:lpstr>
      <vt:lpstr>Art and Beauty</vt:lpstr>
      <vt:lpstr>PowerPoint Presentation</vt:lpstr>
      <vt:lpstr>PowerPoint Presentation</vt:lpstr>
      <vt:lpstr>PowerPoint Presentation</vt:lpstr>
      <vt:lpstr>An artist’s own concept may change as he grows older.  This accounts for differences in an artist’s own style and expression. </vt:lpstr>
      <vt:lpstr>Concepts of beauty vary between cultures too.  That is why the Western listener finds it difficult to appreciate Asian music, just as we in our time, with our ears attuned to music in the Western tradition, find little pleasure in listening to the music of our ethnic group. </vt:lpstr>
      <vt:lpstr>The Subject of Art</vt:lpstr>
      <vt:lpstr>The Subject of Art </vt:lpstr>
      <vt:lpstr>  Ways of Presenting the Subject   </vt:lpstr>
      <vt:lpstr>Abstraction does not show the subject at all as an objective reality but only an idea of it or the feeling about it.  A technique of simplifying and reorganizing objects and elements according to the artist’s creative expressions. The original objects have been reduced to simple geometric shapes and they can be rarely identified unless the artist named them in his/her title. </vt:lpstr>
      <vt:lpstr>Ways of Presenting the Subject</vt:lpstr>
      <vt:lpstr>Kinds of Subjects</vt:lpstr>
      <vt:lpstr>Assignment</vt:lpstr>
      <vt:lpstr>PowerPoint Presentation</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 Patriarca-Lariza</dc:creator>
  <cp:lastModifiedBy>DZ Patriarca-Lariza</cp:lastModifiedBy>
  <cp:revision>4</cp:revision>
  <dcterms:created xsi:type="dcterms:W3CDTF">2020-05-14T23:30:26Z</dcterms:created>
  <dcterms:modified xsi:type="dcterms:W3CDTF">2020-05-15T00:10:33Z</dcterms:modified>
</cp:coreProperties>
</file>