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6" r:id="rId6"/>
    <p:sldId id="280" r:id="rId7"/>
    <p:sldId id="281" r:id="rId8"/>
    <p:sldId id="282" r:id="rId9"/>
    <p:sldId id="283" r:id="rId10"/>
    <p:sldId id="261" r:id="rId11"/>
    <p:sldId id="273" r:id="rId12"/>
    <p:sldId id="284" r:id="rId13"/>
    <p:sldId id="285" r:id="rId14"/>
    <p:sldId id="286" r:id="rId15"/>
    <p:sldId id="274" r:id="rId16"/>
    <p:sldId id="275" r:id="rId17"/>
    <p:sldId id="287" r:id="rId18"/>
    <p:sldId id="288" r:id="rId19"/>
    <p:sldId id="289" r:id="rId20"/>
    <p:sldId id="290" r:id="rId21"/>
    <p:sldId id="291" r:id="rId22"/>
    <p:sldId id="292" r:id="rId23"/>
    <p:sldId id="293" r:id="rId24"/>
    <p:sldId id="294" r:id="rId25"/>
    <p:sldId id="295" r:id="rId26"/>
    <p:sldId id="266" r:id="rId27"/>
    <p:sldId id="272" r:id="rId28"/>
    <p:sldId id="267" r:id="rId29"/>
    <p:sldId id="271" r:id="rId30"/>
    <p:sldId id="278"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5" autoAdjust="0"/>
    <p:restoredTop sz="94660"/>
  </p:normalViewPr>
  <p:slideViewPr>
    <p:cSldViewPr snapToGrid="0">
      <p:cViewPr>
        <p:scale>
          <a:sx n="83" d="100"/>
          <a:sy n="83" d="100"/>
        </p:scale>
        <p:origin x="296" y="6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DB0F42A-BE8F-4B42-BB55-324C0EB23A27}" type="datetimeFigureOut">
              <a:rPr lang="en-PH" smtClean="0"/>
              <a:t>21/11/2019</a:t>
            </a:fld>
            <a:endParaRPr lang="en-PH"/>
          </a:p>
        </p:txBody>
      </p:sp>
      <p:sp>
        <p:nvSpPr>
          <p:cNvPr id="5" name="Footer Placeholder 4"/>
          <p:cNvSpPr>
            <a:spLocks noGrp="1"/>
          </p:cNvSpPr>
          <p:nvPr>
            <p:ph type="ftr" sz="quarter" idx="11"/>
          </p:nvPr>
        </p:nvSpPr>
        <p:spPr>
          <a:xfrm>
            <a:off x="1371600" y="4323845"/>
            <a:ext cx="6400800" cy="365125"/>
          </a:xfrm>
        </p:spPr>
        <p:txBody>
          <a:bodyPr/>
          <a:lstStyle/>
          <a:p>
            <a:endParaRPr lang="en-PH"/>
          </a:p>
        </p:txBody>
      </p:sp>
      <p:sp>
        <p:nvSpPr>
          <p:cNvPr id="6" name="Slide Number Placeholder 5"/>
          <p:cNvSpPr>
            <a:spLocks noGrp="1"/>
          </p:cNvSpPr>
          <p:nvPr>
            <p:ph type="sldNum" sz="quarter" idx="12"/>
          </p:nvPr>
        </p:nvSpPr>
        <p:spPr>
          <a:xfrm>
            <a:off x="8077200" y="1430866"/>
            <a:ext cx="2743200" cy="365125"/>
          </a:xfrm>
        </p:spPr>
        <p:txBody>
          <a:bodyPr/>
          <a:lstStyle/>
          <a:p>
            <a:fld id="{84303BE3-2F18-48F5-9F39-A74950CB2AB0}" type="slidenum">
              <a:rPr lang="en-PH" smtClean="0"/>
              <a:t>‹#›</a:t>
            </a:fld>
            <a:endParaRPr lang="en-PH"/>
          </a:p>
        </p:txBody>
      </p:sp>
    </p:spTree>
    <p:extLst>
      <p:ext uri="{BB962C8B-B14F-4D97-AF65-F5344CB8AC3E}">
        <p14:creationId xmlns:p14="http://schemas.microsoft.com/office/powerpoint/2010/main" val="85974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0F42A-BE8F-4B42-BB55-324C0EB23A27}" type="datetimeFigureOut">
              <a:rPr lang="en-PH" smtClean="0"/>
              <a:t>21/11/2019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84303BE3-2F18-48F5-9F39-A74950CB2AB0}" type="slidenum">
              <a:rPr lang="en-PH" smtClean="0"/>
              <a:t>‹#›</a:t>
            </a:fld>
            <a:endParaRPr lang="en-PH"/>
          </a:p>
        </p:txBody>
      </p:sp>
    </p:spTree>
    <p:extLst>
      <p:ext uri="{BB962C8B-B14F-4D97-AF65-F5344CB8AC3E}">
        <p14:creationId xmlns:p14="http://schemas.microsoft.com/office/powerpoint/2010/main" val="249693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B0F42A-BE8F-4B42-BB55-324C0EB23A27}" type="datetimeFigureOut">
              <a:rPr lang="en-PH" smtClean="0"/>
              <a:t>21/11/2019</a:t>
            </a:fld>
            <a:endParaRPr lang="en-PH"/>
          </a:p>
        </p:txBody>
      </p:sp>
      <p:sp>
        <p:nvSpPr>
          <p:cNvPr id="6" name="Footer Placeholder 5"/>
          <p:cNvSpPr>
            <a:spLocks noGrp="1"/>
          </p:cNvSpPr>
          <p:nvPr>
            <p:ph type="ftr" sz="quarter" idx="11"/>
          </p:nvPr>
        </p:nvSpPr>
        <p:spPr>
          <a:xfrm>
            <a:off x="685800" y="379941"/>
            <a:ext cx="6991492" cy="365125"/>
          </a:xfrm>
        </p:spPr>
        <p:txBody>
          <a:bodyPr/>
          <a:lstStyle/>
          <a:p>
            <a:endParaRPr lang="en-PH"/>
          </a:p>
        </p:txBody>
      </p:sp>
      <p:sp>
        <p:nvSpPr>
          <p:cNvPr id="7" name="Slide Number Placeholder 6"/>
          <p:cNvSpPr>
            <a:spLocks noGrp="1"/>
          </p:cNvSpPr>
          <p:nvPr>
            <p:ph type="sldNum" sz="quarter" idx="12"/>
          </p:nvPr>
        </p:nvSpPr>
        <p:spPr>
          <a:xfrm>
            <a:off x="10862452" y="381000"/>
            <a:ext cx="643748" cy="365125"/>
          </a:xfrm>
        </p:spPr>
        <p:txBody>
          <a:bodyPr/>
          <a:lstStyle/>
          <a:p>
            <a:fld id="{84303BE3-2F18-48F5-9F39-A74950CB2AB0}" type="slidenum">
              <a:rPr lang="en-PH" smtClean="0"/>
              <a:t>‹#›</a:t>
            </a:fld>
            <a:endParaRPr lang="en-PH"/>
          </a:p>
        </p:txBody>
      </p:sp>
    </p:spTree>
    <p:extLst>
      <p:ext uri="{BB962C8B-B14F-4D97-AF65-F5344CB8AC3E}">
        <p14:creationId xmlns:p14="http://schemas.microsoft.com/office/powerpoint/2010/main" val="1777896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B0F42A-BE8F-4B42-BB55-324C0EB23A27}" type="datetimeFigureOut">
              <a:rPr lang="en-PH" smtClean="0"/>
              <a:t>21/11/2019</a:t>
            </a:fld>
            <a:endParaRPr lang="en-PH"/>
          </a:p>
        </p:txBody>
      </p:sp>
      <p:sp>
        <p:nvSpPr>
          <p:cNvPr id="6" name="Footer Placeholder 5"/>
          <p:cNvSpPr>
            <a:spLocks noGrp="1"/>
          </p:cNvSpPr>
          <p:nvPr>
            <p:ph type="ftr" sz="quarter" idx="11"/>
          </p:nvPr>
        </p:nvSpPr>
        <p:spPr>
          <a:xfrm>
            <a:off x="685800" y="379941"/>
            <a:ext cx="6991492" cy="365125"/>
          </a:xfrm>
        </p:spPr>
        <p:txBody>
          <a:bodyPr/>
          <a:lstStyle/>
          <a:p>
            <a:endParaRPr lang="en-PH"/>
          </a:p>
        </p:txBody>
      </p:sp>
      <p:sp>
        <p:nvSpPr>
          <p:cNvPr id="7" name="Slide Number Placeholder 6"/>
          <p:cNvSpPr>
            <a:spLocks noGrp="1"/>
          </p:cNvSpPr>
          <p:nvPr>
            <p:ph type="sldNum" sz="quarter" idx="12"/>
          </p:nvPr>
        </p:nvSpPr>
        <p:spPr>
          <a:xfrm>
            <a:off x="10862452" y="381000"/>
            <a:ext cx="643748" cy="365125"/>
          </a:xfrm>
        </p:spPr>
        <p:txBody>
          <a:bodyPr/>
          <a:lstStyle/>
          <a:p>
            <a:fld id="{84303BE3-2F18-48F5-9F39-A74950CB2AB0}" type="slidenum">
              <a:rPr lang="en-PH" smtClean="0"/>
              <a:t>‹#›</a:t>
            </a:fld>
            <a:endParaRPr lang="en-PH"/>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4227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DB0F42A-BE8F-4B42-BB55-324C0EB23A27}" type="datetimeFigureOut">
              <a:rPr lang="en-PH" smtClean="0"/>
              <a:t>21/11/2019</a:t>
            </a:fld>
            <a:endParaRPr lang="en-PH"/>
          </a:p>
        </p:txBody>
      </p:sp>
      <p:sp>
        <p:nvSpPr>
          <p:cNvPr id="6" name="Footer Placeholder 5"/>
          <p:cNvSpPr>
            <a:spLocks noGrp="1"/>
          </p:cNvSpPr>
          <p:nvPr>
            <p:ph type="ftr" sz="quarter" idx="11"/>
          </p:nvPr>
        </p:nvSpPr>
        <p:spPr>
          <a:xfrm>
            <a:off x="685800" y="378883"/>
            <a:ext cx="6991492" cy="365125"/>
          </a:xfrm>
        </p:spPr>
        <p:txBody>
          <a:bodyPr/>
          <a:lstStyle/>
          <a:p>
            <a:endParaRPr lang="en-PH"/>
          </a:p>
        </p:txBody>
      </p:sp>
      <p:sp>
        <p:nvSpPr>
          <p:cNvPr id="7" name="Slide Number Placeholder 6"/>
          <p:cNvSpPr>
            <a:spLocks noGrp="1"/>
          </p:cNvSpPr>
          <p:nvPr>
            <p:ph type="sldNum" sz="quarter" idx="12"/>
          </p:nvPr>
        </p:nvSpPr>
        <p:spPr>
          <a:xfrm>
            <a:off x="10862452" y="381000"/>
            <a:ext cx="643748" cy="365125"/>
          </a:xfrm>
        </p:spPr>
        <p:txBody>
          <a:bodyPr/>
          <a:lstStyle/>
          <a:p>
            <a:fld id="{84303BE3-2F18-48F5-9F39-A74950CB2AB0}" type="slidenum">
              <a:rPr lang="en-PH" smtClean="0"/>
              <a:t>‹#›</a:t>
            </a:fld>
            <a:endParaRPr lang="en-PH"/>
          </a:p>
        </p:txBody>
      </p:sp>
    </p:spTree>
    <p:extLst>
      <p:ext uri="{BB962C8B-B14F-4D97-AF65-F5344CB8AC3E}">
        <p14:creationId xmlns:p14="http://schemas.microsoft.com/office/powerpoint/2010/main" val="1544020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DB0F42A-BE8F-4B42-BB55-324C0EB23A27}" type="datetimeFigureOut">
              <a:rPr lang="en-PH" smtClean="0"/>
              <a:t>21/11/2019</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84303BE3-2F18-48F5-9F39-A74950CB2AB0}" type="slidenum">
              <a:rPr lang="en-PH" smtClean="0"/>
              <a:t>‹#›</a:t>
            </a:fld>
            <a:endParaRPr lang="en-PH"/>
          </a:p>
        </p:txBody>
      </p:sp>
    </p:spTree>
    <p:extLst>
      <p:ext uri="{BB962C8B-B14F-4D97-AF65-F5344CB8AC3E}">
        <p14:creationId xmlns:p14="http://schemas.microsoft.com/office/powerpoint/2010/main" val="60595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DB0F42A-BE8F-4B42-BB55-324C0EB23A27}" type="datetimeFigureOut">
              <a:rPr lang="en-PH" smtClean="0"/>
              <a:t>21/11/2019</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84303BE3-2F18-48F5-9F39-A74950CB2AB0}" type="slidenum">
              <a:rPr lang="en-PH" smtClean="0"/>
              <a:t>‹#›</a:t>
            </a:fld>
            <a:endParaRPr lang="en-PH"/>
          </a:p>
        </p:txBody>
      </p:sp>
    </p:spTree>
    <p:extLst>
      <p:ext uri="{BB962C8B-B14F-4D97-AF65-F5344CB8AC3E}">
        <p14:creationId xmlns:p14="http://schemas.microsoft.com/office/powerpoint/2010/main" val="968917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B0F42A-BE8F-4B42-BB55-324C0EB23A27}" type="datetimeFigureOut">
              <a:rPr lang="en-PH" smtClean="0"/>
              <a:t>21/11/2019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84303BE3-2F18-48F5-9F39-A74950CB2AB0}" type="slidenum">
              <a:rPr lang="en-PH" smtClean="0"/>
              <a:t>‹#›</a:t>
            </a:fld>
            <a:endParaRPr lang="en-PH"/>
          </a:p>
        </p:txBody>
      </p:sp>
    </p:spTree>
    <p:extLst>
      <p:ext uri="{BB962C8B-B14F-4D97-AF65-F5344CB8AC3E}">
        <p14:creationId xmlns:p14="http://schemas.microsoft.com/office/powerpoint/2010/main" val="2756718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B0F42A-BE8F-4B42-BB55-324C0EB23A27}" type="datetimeFigureOut">
              <a:rPr lang="en-PH" smtClean="0"/>
              <a:t>21/11/2019</a:t>
            </a:fld>
            <a:endParaRPr lang="en-PH"/>
          </a:p>
        </p:txBody>
      </p:sp>
      <p:sp>
        <p:nvSpPr>
          <p:cNvPr id="5" name="Footer Placeholder 4"/>
          <p:cNvSpPr>
            <a:spLocks noGrp="1"/>
          </p:cNvSpPr>
          <p:nvPr>
            <p:ph type="ftr" sz="quarter" idx="11"/>
          </p:nvPr>
        </p:nvSpPr>
        <p:spPr>
          <a:xfrm>
            <a:off x="685800" y="381000"/>
            <a:ext cx="6991492" cy="365125"/>
          </a:xfrm>
        </p:spPr>
        <p:txBody>
          <a:bodyPr/>
          <a:lstStyle/>
          <a:p>
            <a:endParaRPr lang="en-PH"/>
          </a:p>
        </p:txBody>
      </p:sp>
      <p:sp>
        <p:nvSpPr>
          <p:cNvPr id="6" name="Slide Number Placeholder 5"/>
          <p:cNvSpPr>
            <a:spLocks noGrp="1"/>
          </p:cNvSpPr>
          <p:nvPr>
            <p:ph type="sldNum" sz="quarter" idx="12"/>
          </p:nvPr>
        </p:nvSpPr>
        <p:spPr>
          <a:xfrm>
            <a:off x="10862452" y="381000"/>
            <a:ext cx="643748" cy="365125"/>
          </a:xfrm>
        </p:spPr>
        <p:txBody>
          <a:bodyPr/>
          <a:lstStyle/>
          <a:p>
            <a:fld id="{84303BE3-2F18-48F5-9F39-A74950CB2AB0}" type="slidenum">
              <a:rPr lang="en-PH" smtClean="0"/>
              <a:t>‹#›</a:t>
            </a:fld>
            <a:endParaRPr lang="en-PH"/>
          </a:p>
        </p:txBody>
      </p:sp>
    </p:spTree>
    <p:extLst>
      <p:ext uri="{BB962C8B-B14F-4D97-AF65-F5344CB8AC3E}">
        <p14:creationId xmlns:p14="http://schemas.microsoft.com/office/powerpoint/2010/main" val="279023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B0F42A-BE8F-4B42-BB55-324C0EB23A27}" type="datetimeFigureOut">
              <a:rPr lang="en-PH" smtClean="0"/>
              <a:t>21/11/2019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84303BE3-2F18-48F5-9F39-A74950CB2AB0}" type="slidenum">
              <a:rPr lang="en-PH" smtClean="0"/>
              <a:t>‹#›</a:t>
            </a:fld>
            <a:endParaRPr lang="en-PH"/>
          </a:p>
        </p:txBody>
      </p:sp>
    </p:spTree>
    <p:extLst>
      <p:ext uri="{BB962C8B-B14F-4D97-AF65-F5344CB8AC3E}">
        <p14:creationId xmlns:p14="http://schemas.microsoft.com/office/powerpoint/2010/main" val="218048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DB0F42A-BE8F-4B42-BB55-324C0EB23A27}" type="datetimeFigureOut">
              <a:rPr lang="en-PH" smtClean="0"/>
              <a:t>21/11/2019</a:t>
            </a:fld>
            <a:endParaRPr lang="en-PH"/>
          </a:p>
        </p:txBody>
      </p:sp>
      <p:sp>
        <p:nvSpPr>
          <p:cNvPr id="5" name="Footer Placeholder 4"/>
          <p:cNvSpPr>
            <a:spLocks noGrp="1"/>
          </p:cNvSpPr>
          <p:nvPr>
            <p:ph type="ftr" sz="quarter" idx="11"/>
          </p:nvPr>
        </p:nvSpPr>
        <p:spPr>
          <a:xfrm>
            <a:off x="685800" y="381001"/>
            <a:ext cx="6991492" cy="364065"/>
          </a:xfrm>
        </p:spPr>
        <p:txBody>
          <a:bodyPr/>
          <a:lstStyle/>
          <a:p>
            <a:endParaRPr lang="en-PH"/>
          </a:p>
        </p:txBody>
      </p:sp>
      <p:sp>
        <p:nvSpPr>
          <p:cNvPr id="6" name="Slide Number Placeholder 5"/>
          <p:cNvSpPr>
            <a:spLocks noGrp="1"/>
          </p:cNvSpPr>
          <p:nvPr>
            <p:ph type="sldNum" sz="quarter" idx="12"/>
          </p:nvPr>
        </p:nvSpPr>
        <p:spPr>
          <a:xfrm>
            <a:off x="10862452" y="381000"/>
            <a:ext cx="643748" cy="365125"/>
          </a:xfrm>
        </p:spPr>
        <p:txBody>
          <a:bodyPr/>
          <a:lstStyle/>
          <a:p>
            <a:fld id="{84303BE3-2F18-48F5-9F39-A74950CB2AB0}" type="slidenum">
              <a:rPr lang="en-PH" smtClean="0"/>
              <a:t>‹#›</a:t>
            </a:fld>
            <a:endParaRPr lang="en-PH"/>
          </a:p>
        </p:txBody>
      </p:sp>
    </p:spTree>
    <p:extLst>
      <p:ext uri="{BB962C8B-B14F-4D97-AF65-F5344CB8AC3E}">
        <p14:creationId xmlns:p14="http://schemas.microsoft.com/office/powerpoint/2010/main" val="385909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B0F42A-BE8F-4B42-BB55-324C0EB23A27}" type="datetimeFigureOut">
              <a:rPr lang="en-PH" smtClean="0"/>
              <a:t>21/11/2019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84303BE3-2F18-48F5-9F39-A74950CB2AB0}" type="slidenum">
              <a:rPr lang="en-PH" smtClean="0"/>
              <a:t>‹#›</a:t>
            </a:fld>
            <a:endParaRPr lang="en-PH"/>
          </a:p>
        </p:txBody>
      </p:sp>
    </p:spTree>
    <p:extLst>
      <p:ext uri="{BB962C8B-B14F-4D97-AF65-F5344CB8AC3E}">
        <p14:creationId xmlns:p14="http://schemas.microsoft.com/office/powerpoint/2010/main" val="403257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B0F42A-BE8F-4B42-BB55-324C0EB23A27}" type="datetimeFigureOut">
              <a:rPr lang="en-PH" smtClean="0"/>
              <a:t>21/11/2019</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84303BE3-2F18-48F5-9F39-A74950CB2AB0}" type="slidenum">
              <a:rPr lang="en-PH" smtClean="0"/>
              <a:t>‹#›</a:t>
            </a:fld>
            <a:endParaRPr lang="en-PH"/>
          </a:p>
        </p:txBody>
      </p:sp>
    </p:spTree>
    <p:extLst>
      <p:ext uri="{BB962C8B-B14F-4D97-AF65-F5344CB8AC3E}">
        <p14:creationId xmlns:p14="http://schemas.microsoft.com/office/powerpoint/2010/main" val="34276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B0F42A-BE8F-4B42-BB55-324C0EB23A27}" type="datetimeFigureOut">
              <a:rPr lang="en-PH" smtClean="0"/>
              <a:t>21/11/2019</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84303BE3-2F18-48F5-9F39-A74950CB2AB0}" type="slidenum">
              <a:rPr lang="en-PH" smtClean="0"/>
              <a:t>‹#›</a:t>
            </a:fld>
            <a:endParaRPr lang="en-PH"/>
          </a:p>
        </p:txBody>
      </p:sp>
    </p:spTree>
    <p:extLst>
      <p:ext uri="{BB962C8B-B14F-4D97-AF65-F5344CB8AC3E}">
        <p14:creationId xmlns:p14="http://schemas.microsoft.com/office/powerpoint/2010/main" val="266047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0F42A-BE8F-4B42-BB55-324C0EB23A27}" type="datetimeFigureOut">
              <a:rPr lang="en-PH" smtClean="0"/>
              <a:t>21/11/2019</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84303BE3-2F18-48F5-9F39-A74950CB2AB0}" type="slidenum">
              <a:rPr lang="en-PH" smtClean="0"/>
              <a:t>‹#›</a:t>
            </a:fld>
            <a:endParaRPr lang="en-PH"/>
          </a:p>
        </p:txBody>
      </p:sp>
    </p:spTree>
    <p:extLst>
      <p:ext uri="{BB962C8B-B14F-4D97-AF65-F5344CB8AC3E}">
        <p14:creationId xmlns:p14="http://schemas.microsoft.com/office/powerpoint/2010/main" val="59500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0F42A-BE8F-4B42-BB55-324C0EB23A27}" type="datetimeFigureOut">
              <a:rPr lang="en-PH" smtClean="0"/>
              <a:t>21/11/2019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84303BE3-2F18-48F5-9F39-A74950CB2AB0}" type="slidenum">
              <a:rPr lang="en-PH" smtClean="0"/>
              <a:t>‹#›</a:t>
            </a:fld>
            <a:endParaRPr lang="en-PH"/>
          </a:p>
        </p:txBody>
      </p:sp>
    </p:spTree>
    <p:extLst>
      <p:ext uri="{BB962C8B-B14F-4D97-AF65-F5344CB8AC3E}">
        <p14:creationId xmlns:p14="http://schemas.microsoft.com/office/powerpoint/2010/main" val="319676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0F42A-BE8F-4B42-BB55-324C0EB23A27}" type="datetimeFigureOut">
              <a:rPr lang="en-PH" smtClean="0"/>
              <a:t>21/11/2019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84303BE3-2F18-48F5-9F39-A74950CB2AB0}" type="slidenum">
              <a:rPr lang="en-PH" smtClean="0"/>
              <a:t>‹#›</a:t>
            </a:fld>
            <a:endParaRPr lang="en-PH"/>
          </a:p>
        </p:txBody>
      </p:sp>
    </p:spTree>
    <p:extLst>
      <p:ext uri="{BB962C8B-B14F-4D97-AF65-F5344CB8AC3E}">
        <p14:creationId xmlns:p14="http://schemas.microsoft.com/office/powerpoint/2010/main" val="1987468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B0F42A-BE8F-4B42-BB55-324C0EB23A27}" type="datetimeFigureOut">
              <a:rPr lang="en-PH" smtClean="0"/>
              <a:t>21/11/2019</a:t>
            </a:fld>
            <a:endParaRPr lang="en-PH"/>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303BE3-2F18-48F5-9F39-A74950CB2AB0}" type="slidenum">
              <a:rPr lang="en-PH" smtClean="0"/>
              <a:t>‹#›</a:t>
            </a:fld>
            <a:endParaRPr lang="en-PH"/>
          </a:p>
        </p:txBody>
      </p:sp>
    </p:spTree>
    <p:extLst>
      <p:ext uri="{BB962C8B-B14F-4D97-AF65-F5344CB8AC3E}">
        <p14:creationId xmlns:p14="http://schemas.microsoft.com/office/powerpoint/2010/main" val="1755127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PH" dirty="0" smtClean="0"/>
              <a:t>Art: its meaning and importance</a:t>
            </a:r>
            <a:endParaRPr lang="en-PH" dirty="0"/>
          </a:p>
        </p:txBody>
      </p:sp>
      <p:sp>
        <p:nvSpPr>
          <p:cNvPr id="3" name="Subtitle 2"/>
          <p:cNvSpPr>
            <a:spLocks noGrp="1"/>
          </p:cNvSpPr>
          <p:nvPr>
            <p:ph type="subTitle" idx="1"/>
          </p:nvPr>
        </p:nvSpPr>
        <p:spPr/>
        <p:txBody>
          <a:bodyPr/>
          <a:lstStyle/>
          <a:p>
            <a:endParaRPr lang="en-PH"/>
          </a:p>
        </p:txBody>
      </p:sp>
    </p:spTree>
    <p:extLst>
      <p:ext uri="{BB962C8B-B14F-4D97-AF65-F5344CB8AC3E}">
        <p14:creationId xmlns:p14="http://schemas.microsoft.com/office/powerpoint/2010/main" val="1327202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811060" y="591228"/>
            <a:ext cx="10820400" cy="4024125"/>
          </a:xfrm>
        </p:spPr>
        <p:txBody>
          <a:bodyPr/>
          <a:lstStyle/>
          <a:p>
            <a:r>
              <a:rPr lang="fil-PH" sz="4400" dirty="0">
                <a:latin typeface="Times New Roman" panose="02020603050405020304" pitchFamily="18" charset="0"/>
                <a:ea typeface="Calibri" panose="020F0502020204030204" pitchFamily="34" charset="0"/>
                <a:cs typeface="Times New Roman" panose="02020603050405020304" pitchFamily="18" charset="0"/>
              </a:rPr>
              <a:t>All these things are part of man’s effort to lessen the drabness and tedium of everyday living and to transform his environment into a more interesting place to live in.</a:t>
            </a:r>
            <a:endParaRPr lang="en-PH" sz="4400" dirty="0">
              <a:latin typeface="Calibri" panose="020F0502020204030204" pitchFamily="34" charset="0"/>
              <a:ea typeface="Calibri" panose="020F0502020204030204" pitchFamily="34" charset="0"/>
              <a:cs typeface="Times New Roman" panose="02020603050405020304" pitchFamily="18" charset="0"/>
            </a:endParaRPr>
          </a:p>
          <a:p>
            <a:endParaRPr lang="en-PH"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988" y="4057650"/>
            <a:ext cx="324802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07" y="4505325"/>
            <a:ext cx="32480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3975" y="4319262"/>
            <a:ext cx="32480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465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3125" y="2193925"/>
            <a:ext cx="536575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FFFFFF"/>
                </a:solidFill>
                <a:round/>
                <a:headEnd/>
                <a:tailEnd/>
              </a14:hiddenLine>
            </a:ext>
          </a:extLst>
        </p:spPr>
      </p:pic>
    </p:spTree>
    <p:extLst>
      <p:ext uri="{BB962C8B-B14F-4D97-AF65-F5344CB8AC3E}">
        <p14:creationId xmlns:p14="http://schemas.microsoft.com/office/powerpoint/2010/main" val="738137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spcBef>
                <a:spcPts val="1000"/>
              </a:spcBef>
            </a:pPr>
            <a:r>
              <a:rPr lang="fil-PH" sz="3000" cap="none" dirty="0">
                <a:solidFill>
                  <a:prstClr val="white"/>
                </a:solidFill>
                <a:latin typeface="Times New Roman" panose="02020603050405020304" pitchFamily="18" charset="0"/>
                <a:ea typeface="Calibri" panose="020F0502020204030204" pitchFamily="34" charset="0"/>
                <a:cs typeface="+mn-cs"/>
              </a:rPr>
              <a:t>We may go further with out list – we cannot miss the paintings of fruits, flowers, sunsets, vendors and busy streets hung for sale or hawked by vendors along equally busy streets.  </a:t>
            </a:r>
            <a:br>
              <a:rPr lang="fil-PH" sz="3000" cap="none" dirty="0">
                <a:solidFill>
                  <a:prstClr val="white"/>
                </a:solidFill>
                <a:latin typeface="Times New Roman" panose="02020603050405020304" pitchFamily="18" charset="0"/>
                <a:ea typeface="Calibri" panose="020F0502020204030204" pitchFamily="34" charset="0"/>
                <a:cs typeface="+mn-cs"/>
              </a:rPr>
            </a:br>
            <a:endParaRPr lang="en-PH"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91087" y="2582069"/>
            <a:ext cx="240982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23" y="2336692"/>
            <a:ext cx="324802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144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spcBef>
                <a:spcPts val="1000"/>
              </a:spcBef>
            </a:pPr>
            <a:r>
              <a:rPr lang="fil-PH" sz="3000" cap="none" dirty="0">
                <a:solidFill>
                  <a:prstClr val="white"/>
                </a:solidFill>
                <a:latin typeface="Times New Roman" panose="02020603050405020304" pitchFamily="18" charset="0"/>
                <a:ea typeface="Calibri" panose="020F0502020204030204" pitchFamily="34" charset="0"/>
                <a:cs typeface="+mn-cs"/>
              </a:rPr>
              <a:t>Neither can we ignore the landscapes on ice cream carts or on the walls of narrow downtown restaurants.  And then every day, too, we hear of art exhibits in some art gallery or of recitals in a school auditorium.  </a:t>
            </a:r>
            <a:br>
              <a:rPr lang="fil-PH" sz="3000" cap="none" dirty="0">
                <a:solidFill>
                  <a:prstClr val="white"/>
                </a:solidFill>
                <a:latin typeface="Times New Roman" panose="02020603050405020304" pitchFamily="18" charset="0"/>
                <a:ea typeface="Calibri" panose="020F0502020204030204" pitchFamily="34" charset="0"/>
                <a:cs typeface="+mn-cs"/>
              </a:rPr>
            </a:br>
            <a:endParaRPr lang="en-PH"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1354" y="2979118"/>
            <a:ext cx="470978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9569" y="2014146"/>
            <a:ext cx="32480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179" y="4198437"/>
            <a:ext cx="324802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971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spcBef>
                <a:spcPts val="1000"/>
              </a:spcBef>
            </a:pPr>
            <a:r>
              <a:rPr lang="fil-PH" sz="3000" cap="none" dirty="0">
                <a:solidFill>
                  <a:prstClr val="white"/>
                </a:solidFill>
                <a:latin typeface="Times New Roman" panose="02020603050405020304" pitchFamily="18" charset="0"/>
                <a:ea typeface="Calibri" panose="020F0502020204030204" pitchFamily="34" charset="0"/>
                <a:cs typeface="+mn-cs"/>
              </a:rPr>
              <a:t>Memorial parks, too, compete with one another in the number and kind of sculptures they commission for use in their landscaping</a:t>
            </a:r>
            <a:r>
              <a:rPr lang="en-PH" sz="2000" cap="none" dirty="0">
                <a:solidFill>
                  <a:prstClr val="white"/>
                </a:solidFill>
                <a:ea typeface="+mn-ea"/>
                <a:cs typeface="+mn-cs"/>
              </a:rPr>
              <a:t/>
            </a:r>
            <a:br>
              <a:rPr lang="en-PH" sz="2000" cap="none" dirty="0">
                <a:solidFill>
                  <a:prstClr val="white"/>
                </a:solidFill>
                <a:ea typeface="+mn-ea"/>
                <a:cs typeface="+mn-cs"/>
              </a:rPr>
            </a:br>
            <a:endParaRPr lang="en-PH"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5781" y="1446757"/>
            <a:ext cx="3695178" cy="339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437" y="2004164"/>
            <a:ext cx="3707508" cy="283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726" y="3619565"/>
            <a:ext cx="32099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643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737" y="2193925"/>
            <a:ext cx="2902525"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FFFFFF"/>
                </a:solidFill>
                <a:round/>
                <a:headEnd/>
                <a:tailEnd/>
              </a14:hiddenLine>
            </a:ext>
          </a:extLst>
        </p:spPr>
      </p:pic>
    </p:spTree>
    <p:extLst>
      <p:ext uri="{BB962C8B-B14F-4D97-AF65-F5344CB8AC3E}">
        <p14:creationId xmlns:p14="http://schemas.microsoft.com/office/powerpoint/2010/main" val="1222731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4750" y="2620169"/>
            <a:ext cx="4762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FFFFFF"/>
                </a:solidFill>
                <a:round/>
                <a:headEnd/>
                <a:tailEnd/>
              </a14:hiddenLine>
            </a:ext>
          </a:extLst>
        </p:spPr>
      </p:pic>
    </p:spTree>
    <p:extLst>
      <p:ext uri="{BB962C8B-B14F-4D97-AF65-F5344CB8AC3E}">
        <p14:creationId xmlns:p14="http://schemas.microsoft.com/office/powerpoint/2010/main" val="3664379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spcBef>
                <a:spcPts val="1000"/>
              </a:spcBef>
            </a:pPr>
            <a:r>
              <a:rPr lang="fil-PH" sz="3300" cap="none"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Almost every week we read notices about theatrical performances at the Cultural Center of the Philippines or some other theaters and auditoriums. </a:t>
            </a:r>
            <a:br>
              <a:rPr lang="fil-PH" sz="3300" cap="none"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br>
            <a:endParaRPr lang="en-PH"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33925" y="3258344"/>
            <a:ext cx="272415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1697" y="2327298"/>
            <a:ext cx="32480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227" y="2214563"/>
            <a:ext cx="32480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68055" y="5269873"/>
            <a:ext cx="6096000" cy="1588127"/>
          </a:xfrm>
          <a:prstGeom prst="rect">
            <a:avLst/>
          </a:prstGeom>
        </p:spPr>
        <p:txBody>
          <a:bodyPr>
            <a:spAutoFit/>
          </a:bodyPr>
          <a:lstStyle/>
          <a:p>
            <a:pPr marL="228600" lvl="0" indent="-228600">
              <a:lnSpc>
                <a:spcPct val="90000"/>
              </a:lnSpc>
              <a:spcBef>
                <a:spcPts val="1000"/>
              </a:spcBef>
              <a:buFont typeface="Arial" panose="020B0604020202020204" pitchFamily="34" charset="0"/>
              <a:buChar char="•"/>
            </a:pPr>
            <a:r>
              <a:rPr lang="fil-PH" sz="36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We also have occasional plays and other stage presentations in campuses. </a:t>
            </a:r>
          </a:p>
        </p:txBody>
      </p:sp>
    </p:spTree>
    <p:extLst>
      <p:ext uri="{BB962C8B-B14F-4D97-AF65-F5344CB8AC3E}">
        <p14:creationId xmlns:p14="http://schemas.microsoft.com/office/powerpoint/2010/main" val="1522295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lgn="l">
              <a:spcBef>
                <a:spcPts val="1000"/>
              </a:spcBef>
            </a:pPr>
            <a:r>
              <a:rPr lang="fil-PH" sz="3300" cap="none"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Every year we look forward to the pabasa and cenaculo during the Holy Week and above everything, there are moviehouses, everywhere, for, after music, the cinema is the art form that we enjoy most nowadays.</a:t>
            </a:r>
            <a:r>
              <a:rPr lang="en-PH" sz="3300" cap="none" dirty="0">
                <a:solidFill>
                  <a:prstClr val="white"/>
                </a:solidFill>
                <a:latin typeface="Calibri" panose="020F0502020204030204" pitchFamily="34" charset="0"/>
                <a:ea typeface="Calibri" panose="020F0502020204030204" pitchFamily="34" charset="0"/>
                <a:cs typeface="Times New Roman" panose="02020603050405020304" pitchFamily="18" charset="0"/>
              </a:rPr>
              <a:t/>
            </a:r>
            <a:br>
              <a:rPr lang="en-PH" sz="3300" cap="none" dirty="0">
                <a:solidFill>
                  <a:prstClr val="white"/>
                </a:solidFill>
                <a:latin typeface="Calibri" panose="020F0502020204030204" pitchFamily="34" charset="0"/>
                <a:ea typeface="Calibri" panose="020F0502020204030204" pitchFamily="34" charset="0"/>
                <a:cs typeface="Times New Roman" panose="02020603050405020304" pitchFamily="18" charset="0"/>
              </a:rPr>
            </a:br>
            <a:endParaRPr lang="en-PH"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0737" y="3539592"/>
            <a:ext cx="32480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2" y="4018312"/>
            <a:ext cx="32480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0844" y="2000511"/>
            <a:ext cx="1524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99" y="2214563"/>
            <a:ext cx="324802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486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984" y="764373"/>
            <a:ext cx="10792216" cy="1293028"/>
          </a:xfrm>
        </p:spPr>
        <p:txBody>
          <a:bodyPr>
            <a:normAutofit fontScale="90000"/>
          </a:bodyPr>
          <a:lstStyle/>
          <a:p>
            <a:pPr marL="228600" lvl="0" indent="-228600" algn="l">
              <a:spcBef>
                <a:spcPts val="1000"/>
              </a:spcBef>
            </a:pPr>
            <a:r>
              <a:rPr lang="fil-PH" sz="3200" cap="none"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Art is not confined to our cities and towns alone; it also exists among ethnic groups, many of whom, by choice or necessity, live far away from urban centers.  </a:t>
            </a:r>
            <a:br>
              <a:rPr lang="fil-PH" sz="3200" cap="none"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br>
            <a:endParaRPr lang="en-PH"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6601" y="2744972"/>
            <a:ext cx="4421492" cy="252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152" y="1913220"/>
            <a:ext cx="32480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0816" y="3973165"/>
            <a:ext cx="32480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09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b="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The Nature of Art</a:t>
            </a:r>
            <a:r>
              <a:rPr lang="en-PH" dirty="0">
                <a:latin typeface="Calibri" panose="020F0502020204030204" pitchFamily="34" charset="0"/>
                <a:ea typeface="Calibri" panose="020F0502020204030204" pitchFamily="34" charset="0"/>
                <a:cs typeface="Times New Roman" panose="02020603050405020304" pitchFamily="18" charset="0"/>
              </a:rPr>
              <a:t/>
            </a:r>
            <a:br>
              <a:rPr lang="en-PH" dirty="0">
                <a:latin typeface="Calibri" panose="020F0502020204030204" pitchFamily="34" charset="0"/>
                <a:ea typeface="Calibri" panose="020F0502020204030204" pitchFamily="34" charset="0"/>
                <a:cs typeface="Times New Roman" panose="02020603050405020304" pitchFamily="18" charset="0"/>
              </a:rPr>
            </a:br>
            <a:endParaRPr lang="en-PH" dirty="0"/>
          </a:p>
        </p:txBody>
      </p:sp>
      <p:sp>
        <p:nvSpPr>
          <p:cNvPr id="3" name="Content Placeholder 2"/>
          <p:cNvSpPr>
            <a:spLocks noGrp="1"/>
          </p:cNvSpPr>
          <p:nvPr>
            <p:ph idx="1"/>
          </p:nvPr>
        </p:nvSpPr>
        <p:spPr/>
        <p:txBody>
          <a:bodyPr/>
          <a:lstStyle/>
          <a:p>
            <a:r>
              <a:rPr lang="fil-PH" sz="8800" b="1" i="1" dirty="0">
                <a:latin typeface="Times New Roman" panose="02020603050405020304" pitchFamily="18" charset="0"/>
                <a:ea typeface="Calibri" panose="020F0502020204030204" pitchFamily="34" charset="0"/>
              </a:rPr>
              <a:t>Art is Everywhere</a:t>
            </a:r>
            <a:r>
              <a:rPr lang="fil-PH" sz="8800" b="1" dirty="0">
                <a:latin typeface="Times New Roman" panose="02020603050405020304" pitchFamily="18" charset="0"/>
                <a:ea typeface="Calibri" panose="020F0502020204030204" pitchFamily="34" charset="0"/>
              </a:rPr>
              <a:t> </a:t>
            </a:r>
            <a:endParaRPr lang="fil-PH" sz="8800" b="1" dirty="0" smtClean="0">
              <a:latin typeface="Times New Roman" panose="02020603050405020304" pitchFamily="18" charset="0"/>
              <a:ea typeface="Calibri" panose="020F0502020204030204" pitchFamily="34" charset="0"/>
            </a:endParaRPr>
          </a:p>
          <a:p>
            <a:endParaRPr lang="en-PH"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85" y="3594971"/>
            <a:ext cx="11248373" cy="310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074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spcBef>
                <a:spcPts val="1000"/>
              </a:spcBef>
            </a:pPr>
            <a:r>
              <a:rPr lang="fil-PH" sz="3200" cap="none"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T’boli women have been stringing colorful bead necklaces and wearing them for generations.  </a:t>
            </a:r>
            <a:br>
              <a:rPr lang="fil-PH" sz="3200" cap="none"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br>
            <a:endParaRPr lang="en-PH"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2962" y="2582069"/>
            <a:ext cx="288607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5" y="1344721"/>
            <a:ext cx="32480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244" y="2706862"/>
            <a:ext cx="25527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0302" y="3316264"/>
            <a:ext cx="20002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858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lgn="l">
              <a:spcBef>
                <a:spcPts val="1000"/>
              </a:spcBef>
            </a:pPr>
            <a:r>
              <a:rPr lang="fil-PH" sz="3200" cap="none"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The brightly colored Lepanto cloth that our dress designers rave so much  about comes from the handlooms of the women of the Mountain Province.  </a:t>
            </a:r>
            <a:br>
              <a:rPr lang="fil-PH" sz="3200" cap="none"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br>
            <a:endParaRPr lang="en-PH"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5414" y="2582069"/>
            <a:ext cx="4743123"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99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fil-PH" sz="3200" cap="none"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Some of the finest wood sculptures we see in many souvenir shops today have been made by Ifugao woodcarvers whose deft hands have also carved the images of thier ancestral spirits that keep constant watch over their homes and granaries</a:t>
            </a:r>
            <a:endParaRPr lang="en-PH"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9127" y="3205109"/>
            <a:ext cx="324802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763" y="2228850"/>
            <a:ext cx="227647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5398" y="2681810"/>
            <a:ext cx="206692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375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764373"/>
            <a:ext cx="11293258" cy="1293028"/>
          </a:xfrm>
        </p:spPr>
        <p:txBody>
          <a:bodyPr>
            <a:normAutofit fontScale="90000"/>
          </a:bodyPr>
          <a:lstStyle/>
          <a:p>
            <a:pPr marL="228600" lvl="0" indent="-228600" algn="l">
              <a:spcBef>
                <a:spcPts val="1000"/>
              </a:spcBef>
            </a:pPr>
            <a:r>
              <a:rPr lang="fil-PH" sz="3200" cap="none"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The Maranaws are noted for their exquisite metalwork – kris handles, vases, bowls, and trays engraved with intricate floral and geometric designs.  </a:t>
            </a:r>
            <a:br>
              <a:rPr lang="fil-PH" sz="3200" cap="none"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br>
            <a:endParaRPr lang="en-PH"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612" y="2423537"/>
            <a:ext cx="324802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2185988"/>
            <a:ext cx="21431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603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55" y="764373"/>
            <a:ext cx="11142945" cy="1293028"/>
          </a:xfrm>
        </p:spPr>
        <p:txBody>
          <a:bodyPr/>
          <a:lstStyle/>
          <a:p>
            <a:r>
              <a:rPr lang="fil-PH" sz="3200" cap="none"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Their women wear colorful handwoven malong and delicately handcrafted jewelry</a:t>
            </a:r>
            <a:endParaRPr lang="en-PH"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3867" y="1703540"/>
            <a:ext cx="5360944" cy="464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210" y="2214563"/>
            <a:ext cx="3983277"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491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spcBef>
                <a:spcPts val="1000"/>
              </a:spcBef>
            </a:pPr>
            <a:r>
              <a:rPr lang="fil-PH" sz="3200" cap="none"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And their houses, decorated with ornamental abstractions, are interestig works of art themselves.</a:t>
            </a:r>
            <a:r>
              <a:rPr lang="en-PH" sz="3200" cap="none" dirty="0">
                <a:solidFill>
                  <a:prstClr val="white"/>
                </a:solidFill>
                <a:latin typeface="Calibri" panose="020F0502020204030204" pitchFamily="34" charset="0"/>
                <a:ea typeface="Calibri" panose="020F0502020204030204" pitchFamily="34" charset="0"/>
                <a:cs typeface="Times New Roman" panose="02020603050405020304" pitchFamily="18" charset="0"/>
              </a:rPr>
              <a:t/>
            </a:r>
            <a:br>
              <a:rPr lang="en-PH" sz="3200" cap="none" dirty="0">
                <a:solidFill>
                  <a:prstClr val="white"/>
                </a:solidFill>
                <a:latin typeface="Calibri" panose="020F0502020204030204" pitchFamily="34" charset="0"/>
                <a:ea typeface="Calibri" panose="020F0502020204030204" pitchFamily="34" charset="0"/>
                <a:cs typeface="Times New Roman" panose="02020603050405020304" pitchFamily="18" charset="0"/>
              </a:rPr>
            </a:br>
            <a:endParaRPr lang="en-PH"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1742" y="3091656"/>
            <a:ext cx="7891397" cy="327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783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r>
              <a:rPr lang="fil-PH" sz="4000" dirty="0">
                <a:latin typeface="Times New Roman" panose="02020603050405020304" pitchFamily="18" charset="0"/>
                <a:ea typeface="Calibri" panose="020F0502020204030204" pitchFamily="34" charset="0"/>
                <a:cs typeface="Times New Roman" panose="02020603050405020304" pitchFamily="18" charset="0"/>
              </a:rPr>
              <a:t>One must not overlook the music and dances of the Bagobos, Manobos, Tinguians, Mangyans, and other ethnic groups.  </a:t>
            </a:r>
            <a:endParaRPr lang="fil-PH" sz="4000" dirty="0" smtClean="0">
              <a:latin typeface="Times New Roman" panose="02020603050405020304" pitchFamily="18" charset="0"/>
              <a:ea typeface="Calibri" panose="020F0502020204030204" pitchFamily="34" charset="0"/>
              <a:cs typeface="Times New Roman" panose="02020603050405020304" pitchFamily="18" charset="0"/>
            </a:endParaRPr>
          </a:p>
          <a:p>
            <a:r>
              <a:rPr lang="fil-PH" sz="4000" dirty="0" smtClean="0">
                <a:latin typeface="Times New Roman" panose="02020603050405020304" pitchFamily="18" charset="0"/>
                <a:ea typeface="Calibri" panose="020F0502020204030204" pitchFamily="34" charset="0"/>
                <a:cs typeface="Times New Roman" panose="02020603050405020304" pitchFamily="18" charset="0"/>
              </a:rPr>
              <a:t>These </a:t>
            </a:r>
            <a:r>
              <a:rPr lang="fil-PH" sz="4000" dirty="0">
                <a:latin typeface="Times New Roman" panose="02020603050405020304" pitchFamily="18" charset="0"/>
                <a:ea typeface="Calibri" panose="020F0502020204030204" pitchFamily="34" charset="0"/>
                <a:cs typeface="Times New Roman" panose="02020603050405020304" pitchFamily="18" charset="0"/>
              </a:rPr>
              <a:t>are very much a part of their religious rituals and social functions.</a:t>
            </a:r>
            <a:endParaRPr lang="en-PH" sz="4000" dirty="0">
              <a:latin typeface="Calibri" panose="020F0502020204030204" pitchFamily="34" charset="0"/>
              <a:ea typeface="Calibri" panose="020F0502020204030204" pitchFamily="34" charset="0"/>
              <a:cs typeface="Times New Roman" panose="02020603050405020304" pitchFamily="18" charset="0"/>
            </a:endParaRPr>
          </a:p>
          <a:p>
            <a:endParaRPr lang="en-PH" dirty="0"/>
          </a:p>
        </p:txBody>
      </p:sp>
    </p:spTree>
    <p:extLst>
      <p:ext uri="{BB962C8B-B14F-4D97-AF65-F5344CB8AC3E}">
        <p14:creationId xmlns:p14="http://schemas.microsoft.com/office/powerpoint/2010/main" val="716944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3361386" cy="1725769"/>
          </a:xfrm>
        </p:spPr>
        <p:txBody>
          <a:bodyPr/>
          <a:lstStyle/>
          <a:p>
            <a:r>
              <a:rPr lang="en-PH" dirty="0" err="1" smtClean="0"/>
              <a:t>bagobo</a:t>
            </a:r>
            <a:r>
              <a:rPr lang="en-PH" dirty="0" smtClean="0"/>
              <a:t> shield</a:t>
            </a:r>
            <a:endParaRPr lang="en-PH" dirty="0"/>
          </a:p>
        </p:txBody>
      </p:sp>
      <p:pic>
        <p:nvPicPr>
          <p:cNvPr id="1026" name="Picture 2" descr="http://eriksedge.com/pics/PH499%20-%20Bagobo%20Shield/PH499Ite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3510" y="450761"/>
            <a:ext cx="6143222" cy="640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811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normAutofit fontScale="85000" lnSpcReduction="10000"/>
          </a:bodyPr>
          <a:lstStyle/>
          <a:p>
            <a:r>
              <a:rPr lang="fil-PH" sz="3200" dirty="0">
                <a:latin typeface="Times New Roman" panose="02020603050405020304" pitchFamily="18" charset="0"/>
                <a:ea typeface="Calibri" panose="020F0502020204030204" pitchFamily="34" charset="0"/>
                <a:cs typeface="Times New Roman" panose="02020603050405020304" pitchFamily="18" charset="0"/>
              </a:rPr>
              <a:t>We find art at all times.  If we go back in time to the prehistoric cave dwellers, we would find art as an integral part of their communal lives.  </a:t>
            </a:r>
            <a:endParaRPr lang="fil-PH" sz="3200" dirty="0" smtClean="0">
              <a:latin typeface="Times New Roman" panose="02020603050405020304" pitchFamily="18" charset="0"/>
              <a:ea typeface="Calibri" panose="020F0502020204030204" pitchFamily="34" charset="0"/>
              <a:cs typeface="Times New Roman" panose="02020603050405020304" pitchFamily="18" charset="0"/>
            </a:endParaRPr>
          </a:p>
          <a:p>
            <a:r>
              <a:rPr lang="fil-PH" sz="3200" dirty="0" smtClean="0">
                <a:latin typeface="Times New Roman" panose="02020603050405020304" pitchFamily="18" charset="0"/>
                <a:ea typeface="Calibri" panose="020F0502020204030204" pitchFamily="34" charset="0"/>
                <a:cs typeface="Times New Roman" panose="02020603050405020304" pitchFamily="18" charset="0"/>
              </a:rPr>
              <a:t>Evidences </a:t>
            </a:r>
            <a:r>
              <a:rPr lang="fil-PH" sz="3200" dirty="0">
                <a:latin typeface="Times New Roman" panose="02020603050405020304" pitchFamily="18" charset="0"/>
                <a:ea typeface="Calibri" panose="020F0502020204030204" pitchFamily="34" charset="0"/>
                <a:cs typeface="Times New Roman" panose="02020603050405020304" pitchFamily="18" charset="0"/>
              </a:rPr>
              <a:t>of early man’s attempt to objectify his ideas and beliefs are found in the paintings of animals on the walls of caves in soutwestern France and northern Spain, as well as in Africa and Australia.  </a:t>
            </a:r>
            <a:endParaRPr lang="fil-PH" sz="3200" dirty="0" smtClean="0">
              <a:latin typeface="Times New Roman" panose="02020603050405020304" pitchFamily="18" charset="0"/>
              <a:ea typeface="Calibri" panose="020F0502020204030204" pitchFamily="34" charset="0"/>
              <a:cs typeface="Times New Roman" panose="02020603050405020304" pitchFamily="18" charset="0"/>
            </a:endParaRPr>
          </a:p>
          <a:p>
            <a:r>
              <a:rPr lang="fil-PH" sz="3200" dirty="0" smtClean="0">
                <a:latin typeface="Times New Roman" panose="02020603050405020304" pitchFamily="18" charset="0"/>
                <a:ea typeface="Calibri" panose="020F0502020204030204" pitchFamily="34" charset="0"/>
                <a:cs typeface="Times New Roman" panose="02020603050405020304" pitchFamily="18" charset="0"/>
              </a:rPr>
              <a:t>Archaeological </a:t>
            </a:r>
            <a:r>
              <a:rPr lang="fil-PH" sz="3200" dirty="0">
                <a:latin typeface="Times New Roman" panose="02020603050405020304" pitchFamily="18" charset="0"/>
                <a:ea typeface="Calibri" panose="020F0502020204030204" pitchFamily="34" charset="0"/>
                <a:cs typeface="Times New Roman" panose="02020603050405020304" pitchFamily="18" charset="0"/>
              </a:rPr>
              <a:t>diggings in various parts of the world have unearthed clay statuettes of fertility goddesses and ppieces of bone, ivory and horn incised with images and animals.  </a:t>
            </a:r>
            <a:endParaRPr lang="fil-PH" sz="3200" dirty="0" smtClean="0">
              <a:latin typeface="Times New Roman" panose="02020603050405020304" pitchFamily="18" charset="0"/>
              <a:ea typeface="Calibri" panose="020F0502020204030204" pitchFamily="34" charset="0"/>
              <a:cs typeface="Times New Roman" panose="02020603050405020304" pitchFamily="18" charset="0"/>
            </a:endParaRPr>
          </a:p>
          <a:p>
            <a:r>
              <a:rPr lang="fil-PH" sz="3200" dirty="0" smtClean="0">
                <a:latin typeface="Times New Roman" panose="02020603050405020304" pitchFamily="18" charset="0"/>
                <a:ea typeface="Calibri" panose="020F0502020204030204" pitchFamily="34" charset="0"/>
                <a:cs typeface="Times New Roman" panose="02020603050405020304" pitchFamily="18" charset="0"/>
              </a:rPr>
              <a:t>All </a:t>
            </a:r>
            <a:r>
              <a:rPr lang="fil-PH" sz="3200" dirty="0">
                <a:latin typeface="Times New Roman" panose="02020603050405020304" pitchFamily="18" charset="0"/>
                <a:ea typeface="Calibri" panose="020F0502020204030204" pitchFamily="34" charset="0"/>
                <a:cs typeface="Times New Roman" panose="02020603050405020304" pitchFamily="18" charset="0"/>
              </a:rPr>
              <a:t>these date back to antiquity.  </a:t>
            </a:r>
            <a:endParaRPr lang="fil-PH" sz="3200" dirty="0" smtClean="0">
              <a:latin typeface="Times New Roman" panose="02020603050405020304" pitchFamily="18" charset="0"/>
              <a:ea typeface="Calibri" panose="020F0502020204030204" pitchFamily="34" charset="0"/>
              <a:cs typeface="Times New Roman" panose="02020603050405020304" pitchFamily="18" charset="0"/>
            </a:endParaRPr>
          </a:p>
          <a:p>
            <a:r>
              <a:rPr lang="fil-PH" sz="3200" dirty="0" smtClean="0">
                <a:latin typeface="Times New Roman" panose="02020603050405020304" pitchFamily="18" charset="0"/>
                <a:ea typeface="Calibri" panose="020F0502020204030204" pitchFamily="34" charset="0"/>
                <a:cs typeface="Times New Roman" panose="02020603050405020304" pitchFamily="18" charset="0"/>
              </a:rPr>
              <a:t>Art </a:t>
            </a:r>
            <a:r>
              <a:rPr lang="fil-PH" sz="3200" dirty="0">
                <a:latin typeface="Times New Roman" panose="02020603050405020304" pitchFamily="18" charset="0"/>
                <a:ea typeface="Calibri" panose="020F0502020204030204" pitchFamily="34" charset="0"/>
                <a:cs typeface="Times New Roman" panose="02020603050405020304" pitchFamily="18" charset="0"/>
              </a:rPr>
              <a:t>is indeed as old as the human race itself.</a:t>
            </a:r>
            <a:endParaRPr lang="en-PH" sz="3200" dirty="0">
              <a:latin typeface="Calibri" panose="020F0502020204030204" pitchFamily="34" charset="0"/>
              <a:ea typeface="Calibri" panose="020F0502020204030204" pitchFamily="34" charset="0"/>
              <a:cs typeface="Times New Roman" panose="02020603050405020304" pitchFamily="18" charset="0"/>
            </a:endParaRPr>
          </a:p>
          <a:p>
            <a:endParaRPr lang="en-PH" dirty="0"/>
          </a:p>
        </p:txBody>
      </p:sp>
    </p:spTree>
    <p:extLst>
      <p:ext uri="{BB962C8B-B14F-4D97-AF65-F5344CB8AC3E}">
        <p14:creationId xmlns:p14="http://schemas.microsoft.com/office/powerpoint/2010/main" val="2490966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pPr marL="0" marR="0" indent="457200" algn="just">
              <a:lnSpc>
                <a:spcPct val="115000"/>
              </a:lnSpc>
              <a:spcBef>
                <a:spcPts val="0"/>
              </a:spcBef>
              <a:spcAft>
                <a:spcPts val="1000"/>
              </a:spcAft>
            </a:pPr>
            <a:r>
              <a:rPr lang="fil-PH" sz="4000" dirty="0">
                <a:latin typeface="Times New Roman" panose="02020603050405020304" pitchFamily="18" charset="0"/>
                <a:ea typeface="Calibri" panose="020F0502020204030204" pitchFamily="34" charset="0"/>
                <a:cs typeface="Times New Roman" panose="02020603050405020304" pitchFamily="18" charset="0"/>
              </a:rPr>
              <a:t>How can we account for this universal presence of art?</a:t>
            </a:r>
            <a:endParaRPr lang="en-PH" sz="4000" dirty="0">
              <a:latin typeface="Calibri" panose="020F0502020204030204" pitchFamily="34" charset="0"/>
              <a:ea typeface="Calibri" panose="020F0502020204030204" pitchFamily="34" charset="0"/>
              <a:cs typeface="Times New Roman" panose="02020603050405020304" pitchFamily="18" charset="0"/>
            </a:endParaRPr>
          </a:p>
          <a:p>
            <a:r>
              <a:rPr lang="fil-PH" sz="4000" dirty="0">
                <a:latin typeface="Times New Roman" panose="02020603050405020304" pitchFamily="18" charset="0"/>
                <a:ea typeface="Calibri" panose="020F0502020204030204" pitchFamily="34" charset="0"/>
              </a:rPr>
              <a:t>Art exists in all forms of human society and in every generation because it serves some fundamental human needs</a:t>
            </a:r>
            <a:endParaRPr lang="en-PH" dirty="0"/>
          </a:p>
        </p:txBody>
      </p:sp>
    </p:spTree>
    <p:extLst>
      <p:ext uri="{BB962C8B-B14F-4D97-AF65-F5344CB8AC3E}">
        <p14:creationId xmlns:p14="http://schemas.microsoft.com/office/powerpoint/2010/main" val="2717529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71" y="2214563"/>
            <a:ext cx="11035430" cy="393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85800" y="313152"/>
            <a:ext cx="10820400" cy="4647155"/>
          </a:xfrm>
        </p:spPr>
        <p:txBody>
          <a:bodyPr>
            <a:normAutofit/>
          </a:bodyPr>
          <a:lstStyle/>
          <a:p>
            <a:r>
              <a:rPr lang="fil-PH" sz="3600" dirty="0">
                <a:latin typeface="Times New Roman" panose="02020603050405020304" pitchFamily="18" charset="0"/>
                <a:ea typeface="Calibri" panose="020F0502020204030204" pitchFamily="34" charset="0"/>
                <a:cs typeface="Times New Roman" panose="02020603050405020304" pitchFamily="18" charset="0"/>
              </a:rPr>
              <a:t>The popular feeling about art is that it exists only in concert halls museums , and art galleries in a wrld by itself, accessible only to those who can afford to pay for its enjoyment or to the critics and scholars who take </a:t>
            </a:r>
            <a:r>
              <a:rPr lang="fil-PH" sz="3600" dirty="0">
                <a:solidFill>
                  <a:schemeClr val="accent5">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time to study the art objects.  </a:t>
            </a:r>
            <a:endParaRPr lang="fil-PH" sz="3600" dirty="0" smtClean="0">
              <a:solidFill>
                <a:schemeClr val="accent5">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fil-PH" sz="3600" dirty="0" smtClean="0">
              <a:solidFill>
                <a:schemeClr val="accent5">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fil-PH"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On </a:t>
            </a:r>
            <a:r>
              <a:rPr lang="fil-PH"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contrary, art is found everywhere.  It is very much a part of our lives.  </a:t>
            </a:r>
            <a:endParaRPr lang="fil-PH"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fil-PH"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en-PH" dirty="0"/>
          </a:p>
        </p:txBody>
      </p:sp>
      <p:sp>
        <p:nvSpPr>
          <p:cNvPr id="4" name="Rectangle 3"/>
          <p:cNvSpPr/>
          <p:nvPr/>
        </p:nvSpPr>
        <p:spPr>
          <a:xfrm>
            <a:off x="1263648" y="6137281"/>
            <a:ext cx="9308317" cy="590931"/>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fil-PH" sz="3600" dirty="0">
                <a:latin typeface="Times New Roman" panose="02020603050405020304" pitchFamily="18" charset="0"/>
                <a:ea typeface="Calibri" panose="020F0502020204030204" pitchFamily="34" charset="0"/>
                <a:cs typeface="Times New Roman" panose="02020603050405020304" pitchFamily="18" charset="0"/>
              </a:rPr>
              <a:t>We cannot ignore </a:t>
            </a:r>
            <a:r>
              <a:rPr lang="fil-PH" sz="3600" dirty="0" smtClean="0">
                <a:latin typeface="Times New Roman" panose="02020603050405020304" pitchFamily="18" charset="0"/>
                <a:ea typeface="Calibri" panose="020F0502020204030204" pitchFamily="34" charset="0"/>
                <a:cs typeface="Times New Roman" panose="02020603050405020304" pitchFamily="18" charset="0"/>
              </a:rPr>
              <a:t>its </a:t>
            </a:r>
            <a:r>
              <a:rPr lang="fil-PH" sz="3600" dirty="0">
                <a:latin typeface="Times New Roman" panose="02020603050405020304" pitchFamily="18" charset="0"/>
                <a:ea typeface="Calibri" panose="020F0502020204030204" pitchFamily="34" charset="0"/>
                <a:cs typeface="Times New Roman" panose="02020603050405020304" pitchFamily="18" charset="0"/>
              </a:rPr>
              <a:t>presence even if we try to.</a:t>
            </a:r>
            <a:endParaRPr lang="en-PH"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9931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½ </a:t>
            </a:r>
            <a:r>
              <a:rPr lang="en-PH" dirty="0" err="1" smtClean="0"/>
              <a:t>cw</a:t>
            </a:r>
            <a:r>
              <a:rPr lang="en-PH" dirty="0" smtClean="0"/>
              <a:t>  /copy and answer</a:t>
            </a:r>
            <a:endParaRPr lang="en-PH" dirty="0"/>
          </a:p>
        </p:txBody>
      </p:sp>
      <p:sp>
        <p:nvSpPr>
          <p:cNvPr id="3" name="Content Placeholder 2"/>
          <p:cNvSpPr>
            <a:spLocks noGrp="1"/>
          </p:cNvSpPr>
          <p:nvPr>
            <p:ph idx="1"/>
          </p:nvPr>
        </p:nvSpPr>
        <p:spPr/>
        <p:txBody>
          <a:bodyPr>
            <a:normAutofit fontScale="70000" lnSpcReduction="20000"/>
          </a:bodyPr>
          <a:lstStyle/>
          <a:p>
            <a:pPr marL="457200" indent="-457200">
              <a:buFont typeface="+mj-lt"/>
              <a:buAutoNum type="arabicPeriod"/>
            </a:pPr>
            <a:r>
              <a:rPr lang="en-PH" sz="4000" dirty="0"/>
              <a:t>Why is art found in human societies? What basic needs does it meet</a:t>
            </a:r>
            <a:r>
              <a:rPr lang="en-PH" sz="4000" dirty="0" smtClean="0"/>
              <a:t>?</a:t>
            </a:r>
          </a:p>
          <a:p>
            <a:pPr marL="457200" indent="-457200">
              <a:buFont typeface="+mj-lt"/>
              <a:buAutoNum type="arabicPeriod"/>
            </a:pPr>
            <a:endParaRPr lang="en-PH" sz="4000" dirty="0"/>
          </a:p>
          <a:p>
            <a:pPr marL="742950" indent="-742950">
              <a:buAutoNum type="arabicPeriod"/>
            </a:pPr>
            <a:r>
              <a:rPr lang="en-PH" sz="4000" dirty="0"/>
              <a:t>what are some of the thoughts that man conveys through his art? Give examples of works of art that show these</a:t>
            </a:r>
            <a:r>
              <a:rPr lang="en-PH" sz="4000"/>
              <a:t>? </a:t>
            </a:r>
            <a:endParaRPr lang="en-PH" sz="4000" smtClean="0"/>
          </a:p>
          <a:p>
            <a:pPr marL="742950" indent="-742950">
              <a:buAutoNum type="arabicPeriod"/>
            </a:pPr>
            <a:r>
              <a:rPr lang="en-PH" sz="4000" smtClean="0"/>
              <a:t>How </a:t>
            </a:r>
            <a:r>
              <a:rPr lang="en-PH" sz="4000" dirty="0"/>
              <a:t>does Humanities and art connect the development of man?  Discuss</a:t>
            </a:r>
          </a:p>
          <a:p>
            <a:pPr marL="742950" indent="-742950">
              <a:buAutoNum type="arabicPeriod"/>
            </a:pPr>
            <a:endParaRPr lang="en-PH" sz="4000" dirty="0"/>
          </a:p>
          <a:p>
            <a:pPr marL="742950" indent="-742950">
              <a:buAutoNum type="arabicPeriod"/>
            </a:pPr>
            <a:r>
              <a:rPr lang="en-PH" sz="4000" dirty="0"/>
              <a:t>Explain this:  Art is indeed as old as the human race itself.</a:t>
            </a:r>
          </a:p>
          <a:p>
            <a:pPr marL="742950" indent="-742950">
              <a:buAutoNum type="arabicPeriod"/>
            </a:pPr>
            <a:endParaRPr lang="en-PH" sz="4000" dirty="0"/>
          </a:p>
          <a:p>
            <a:pPr marL="742950" indent="-742950">
              <a:buAutoNum type="arabicPeriod"/>
            </a:pPr>
            <a:endParaRPr lang="en-PH" sz="4000" dirty="0"/>
          </a:p>
          <a:p>
            <a:pPr marL="457200" indent="-457200">
              <a:buFont typeface="+mj-lt"/>
              <a:buAutoNum type="arabicPeriod"/>
            </a:pPr>
            <a:endParaRPr lang="en-PH" sz="4000" dirty="0" smtClean="0"/>
          </a:p>
          <a:p>
            <a:pPr marL="457200" indent="-457200">
              <a:buFont typeface="+mj-lt"/>
              <a:buAutoNum type="arabicPeriod"/>
            </a:pPr>
            <a:endParaRPr lang="en-PH" sz="4000" dirty="0"/>
          </a:p>
          <a:p>
            <a:endParaRPr lang="en-PH" sz="4000" dirty="0"/>
          </a:p>
        </p:txBody>
      </p:sp>
    </p:spTree>
    <p:extLst>
      <p:ext uri="{BB962C8B-B14F-4D97-AF65-F5344CB8AC3E}">
        <p14:creationId xmlns:p14="http://schemas.microsoft.com/office/powerpoint/2010/main" val="2278249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½ copy and answer</a:t>
            </a:r>
            <a:endParaRPr lang="en-PH" dirty="0"/>
          </a:p>
        </p:txBody>
      </p:sp>
      <p:sp>
        <p:nvSpPr>
          <p:cNvPr id="3" name="Content Placeholder 2"/>
          <p:cNvSpPr>
            <a:spLocks noGrp="1"/>
          </p:cNvSpPr>
          <p:nvPr>
            <p:ph idx="1"/>
          </p:nvPr>
        </p:nvSpPr>
        <p:spPr/>
        <p:txBody>
          <a:bodyPr>
            <a:normAutofit/>
          </a:bodyPr>
          <a:lstStyle/>
          <a:p>
            <a:pPr marL="742950" indent="-742950">
              <a:buAutoNum type="arabicPeriod"/>
            </a:pPr>
            <a:r>
              <a:rPr lang="en-PH" sz="3600" dirty="0" smtClean="0"/>
              <a:t>How </a:t>
            </a:r>
            <a:r>
              <a:rPr lang="en-PH" sz="3600" dirty="0"/>
              <a:t>does Humanities and art connect the development of man?  </a:t>
            </a:r>
            <a:r>
              <a:rPr lang="en-PH" sz="3600" dirty="0" smtClean="0"/>
              <a:t>Discuss</a:t>
            </a:r>
          </a:p>
          <a:p>
            <a:pPr marL="742950" indent="-742950">
              <a:buAutoNum type="arabicPeriod"/>
            </a:pPr>
            <a:endParaRPr lang="en-PH" sz="3600" dirty="0"/>
          </a:p>
          <a:p>
            <a:pPr marL="742950" indent="-742950">
              <a:buAutoNum type="arabicPeriod"/>
            </a:pPr>
            <a:r>
              <a:rPr lang="en-PH" sz="3600" dirty="0" smtClean="0"/>
              <a:t>Explain this:  Art </a:t>
            </a:r>
            <a:r>
              <a:rPr lang="en-PH" sz="3600" dirty="0"/>
              <a:t>is indeed as old as the human race itself.</a:t>
            </a:r>
          </a:p>
          <a:p>
            <a:pPr marL="742950" indent="-742950">
              <a:buAutoNum type="arabicPeriod"/>
            </a:pPr>
            <a:endParaRPr lang="en-PH" sz="3600" dirty="0"/>
          </a:p>
          <a:p>
            <a:pPr marL="742950" indent="-742950">
              <a:buAutoNum type="arabicPeriod"/>
            </a:pPr>
            <a:endParaRPr lang="en-PH" sz="3600" dirty="0" smtClean="0"/>
          </a:p>
          <a:p>
            <a:pPr marL="742950" indent="-742950">
              <a:buAutoNum type="arabicPeriod"/>
            </a:pPr>
            <a:endParaRPr lang="en-PH" sz="3600" dirty="0" smtClean="0"/>
          </a:p>
          <a:p>
            <a:pPr marL="742950" indent="-742950">
              <a:buAutoNum type="arabicPeriod"/>
            </a:pPr>
            <a:endParaRPr lang="en-PH" sz="3600" dirty="0"/>
          </a:p>
          <a:p>
            <a:endParaRPr lang="en-PH" sz="3600" dirty="0"/>
          </a:p>
        </p:txBody>
      </p:sp>
    </p:spTree>
    <p:extLst>
      <p:ext uri="{BB962C8B-B14F-4D97-AF65-F5344CB8AC3E}">
        <p14:creationId xmlns:p14="http://schemas.microsoft.com/office/powerpoint/2010/main" val="891990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399" y="1714500"/>
            <a:ext cx="3652381"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PH"/>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585" y="1657220"/>
            <a:ext cx="324802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3975" y="4080941"/>
            <a:ext cx="32480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98118" y="591228"/>
            <a:ext cx="10820400" cy="5321057"/>
          </a:xfrm>
        </p:spPr>
        <p:txBody>
          <a:bodyPr>
            <a:normAutofit fontScale="92500" lnSpcReduction="20000"/>
          </a:bodyPr>
          <a:lstStyle/>
          <a:p>
            <a:r>
              <a:rPr lang="fil-PH" sz="4000" dirty="0">
                <a:latin typeface="Times New Roman" panose="02020603050405020304" pitchFamily="18" charset="0"/>
                <a:ea typeface="Calibri" panose="020F0502020204030204" pitchFamily="34" charset="0"/>
              </a:rPr>
              <a:t>We find art in the clothes and accessories we wear, in the design of our future and furnishings, in the style of the houses we build and the vehicles we use.  </a:t>
            </a:r>
            <a:endParaRPr lang="fil-PH" sz="4000" dirty="0" smtClean="0">
              <a:latin typeface="Times New Roman" panose="02020603050405020304" pitchFamily="18" charset="0"/>
              <a:ea typeface="Calibri" panose="020F0502020204030204" pitchFamily="34" charset="0"/>
            </a:endParaRPr>
          </a:p>
          <a:p>
            <a:endParaRPr lang="fil-PH" sz="4000" dirty="0">
              <a:latin typeface="Times New Roman" panose="02020603050405020304" pitchFamily="18" charset="0"/>
              <a:ea typeface="Calibri" panose="020F0502020204030204" pitchFamily="34" charset="0"/>
            </a:endParaRPr>
          </a:p>
          <a:p>
            <a:endParaRPr lang="fil-PH" sz="4000" dirty="0" smtClean="0">
              <a:latin typeface="Times New Roman" panose="02020603050405020304" pitchFamily="18" charset="0"/>
              <a:ea typeface="Calibri" panose="020F0502020204030204" pitchFamily="34" charset="0"/>
            </a:endParaRPr>
          </a:p>
          <a:p>
            <a:endParaRPr lang="fil-PH" sz="4000" dirty="0">
              <a:latin typeface="Times New Roman" panose="02020603050405020304" pitchFamily="18" charset="0"/>
              <a:ea typeface="Calibri" panose="020F0502020204030204" pitchFamily="34" charset="0"/>
            </a:endParaRPr>
          </a:p>
          <a:p>
            <a:endParaRPr lang="fil-PH" sz="4000" dirty="0" smtClean="0">
              <a:latin typeface="Times New Roman" panose="02020603050405020304" pitchFamily="18" charset="0"/>
              <a:ea typeface="Calibri" panose="020F0502020204030204" pitchFamily="34" charset="0"/>
            </a:endParaRPr>
          </a:p>
          <a:p>
            <a:endParaRPr lang="fil-PH" sz="4000" dirty="0" smtClean="0">
              <a:latin typeface="Times New Roman" panose="02020603050405020304" pitchFamily="18" charset="0"/>
              <a:ea typeface="Calibri" panose="020F0502020204030204" pitchFamily="34" charset="0"/>
            </a:endParaRPr>
          </a:p>
          <a:p>
            <a:r>
              <a:rPr lang="fil-PH" sz="4000" dirty="0" smtClean="0">
                <a:latin typeface="Times New Roman" panose="02020603050405020304" pitchFamily="18" charset="0"/>
                <a:ea typeface="Calibri" panose="020F0502020204030204" pitchFamily="34" charset="0"/>
              </a:rPr>
              <a:t>We </a:t>
            </a:r>
            <a:r>
              <a:rPr lang="fil-PH" sz="4000" dirty="0">
                <a:latin typeface="Times New Roman" panose="02020603050405020304" pitchFamily="18" charset="0"/>
                <a:ea typeface="Calibri" panose="020F0502020204030204" pitchFamily="34" charset="0"/>
              </a:rPr>
              <a:t>find art objects in the home and </a:t>
            </a:r>
            <a:endParaRPr lang="fil-PH" sz="4000" dirty="0" smtClean="0">
              <a:latin typeface="Times New Roman" panose="02020603050405020304" pitchFamily="18" charset="0"/>
              <a:ea typeface="Calibri" panose="020F0502020204030204" pitchFamily="34" charset="0"/>
            </a:endParaRPr>
          </a:p>
          <a:p>
            <a:r>
              <a:rPr lang="fil-PH" sz="4000" dirty="0" smtClean="0">
                <a:latin typeface="Times New Roman" panose="02020603050405020304" pitchFamily="18" charset="0"/>
                <a:ea typeface="Calibri" panose="020F0502020204030204" pitchFamily="34" charset="0"/>
              </a:rPr>
              <a:t>in </a:t>
            </a:r>
            <a:r>
              <a:rPr lang="fil-PH" sz="4000" dirty="0">
                <a:latin typeface="Times New Roman" panose="02020603050405020304" pitchFamily="18" charset="0"/>
                <a:ea typeface="Calibri" panose="020F0502020204030204" pitchFamily="34" charset="0"/>
              </a:rPr>
              <a:t>the community, in reigion, in trade and in industry</a:t>
            </a:r>
            <a:endParaRPr lang="en-PH" dirty="0"/>
          </a:p>
        </p:txBody>
      </p:sp>
    </p:spTree>
    <p:extLst>
      <p:ext uri="{BB962C8B-B14F-4D97-AF65-F5344CB8AC3E}">
        <p14:creationId xmlns:p14="http://schemas.microsoft.com/office/powerpoint/2010/main" val="4282187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1687" y="2193925"/>
            <a:ext cx="8048626"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FFFFFF"/>
                </a:solidFill>
                <a:round/>
                <a:headEnd/>
                <a:tailEnd/>
              </a14:hiddenLine>
            </a:ext>
          </a:extLst>
        </p:spPr>
      </p:pic>
    </p:spTree>
    <p:extLst>
      <p:ext uri="{BB962C8B-B14F-4D97-AF65-F5344CB8AC3E}">
        <p14:creationId xmlns:p14="http://schemas.microsoft.com/office/powerpoint/2010/main" val="2286766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a:t>The coins we pay to the </a:t>
            </a:r>
            <a:r>
              <a:rPr lang="en-PH" dirty="0" err="1"/>
              <a:t>jeepney</a:t>
            </a:r>
            <a:r>
              <a:rPr lang="en-PH" dirty="0"/>
              <a:t> driver, as well as the religious medal we wear on a chain around our neck – these are examples of relief sculpture. </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996" y="3029222"/>
            <a:ext cx="6663846"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1579" y="2743200"/>
            <a:ext cx="3517900" cy="340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82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r>
              <a:rPr lang="en-PH" dirty="0"/>
              <a:t>Our paper bills and postage stamps are examples of engraving.  The statues of angels and saints in our churches and cemeteries are freestanding sculpture. </a:t>
            </a:r>
            <a:endParaRPr lang="en-PH" dirty="0" smtClean="0"/>
          </a:p>
          <a:p>
            <a:endParaRPr lang="en-PH" dirty="0"/>
          </a:p>
          <a:p>
            <a:endParaRPr lang="en-PH"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938" y="3840272"/>
            <a:ext cx="18764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623" y="3283059"/>
            <a:ext cx="27051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911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l-PH" sz="3200" cap="none"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And the multicolored designs on the sides of and inside a jeepney are examples of decorative patterns.  In every town plaza we see a monument of some hero, a fountain, or a consciously laid out garden</a:t>
            </a:r>
            <a:endParaRPr lang="en-PH"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7343" y="3124994"/>
            <a:ext cx="5812076" cy="273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021" y="3043826"/>
            <a:ext cx="3882872" cy="281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466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l-PH" sz="3200" cap="none"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The buildings we pass by on our way to school and our school buildings themselves are examples of architecture</a:t>
            </a:r>
            <a:endParaRPr lang="en-PH"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0701" y="2991644"/>
            <a:ext cx="8630433" cy="312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188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5722</TotalTime>
  <Words>924</Words>
  <Application>Microsoft Macintosh PowerPoint</Application>
  <PresentationFormat>Widescreen</PresentationFormat>
  <Paragraphs>60</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Century Gothic</vt:lpstr>
      <vt:lpstr>Times New Roman</vt:lpstr>
      <vt:lpstr>Arial</vt:lpstr>
      <vt:lpstr>Vapor Trail</vt:lpstr>
      <vt:lpstr>Art: its meaning and importance</vt:lpstr>
      <vt:lpstr>The Nature of Art </vt:lpstr>
      <vt:lpstr>PowerPoint Presentation</vt:lpstr>
      <vt:lpstr>PowerPoint Presentation</vt:lpstr>
      <vt:lpstr>PowerPoint Presentation</vt:lpstr>
      <vt:lpstr>The coins we pay to the jeepney driver, as well as the religious medal we wear on a chain around our neck – these are examples of relief sculpture. </vt:lpstr>
      <vt:lpstr>PowerPoint Presentation</vt:lpstr>
      <vt:lpstr>And the multicolored designs on the sides of and inside a jeepney are examples of decorative patterns.  In every town plaza we see a monument of some hero, a fountain, or a consciously laid out garden</vt:lpstr>
      <vt:lpstr>The buildings we pass by on our way to school and our school buildings themselves are examples of architecture</vt:lpstr>
      <vt:lpstr>PowerPoint Presentation</vt:lpstr>
      <vt:lpstr>PowerPoint Presentation</vt:lpstr>
      <vt:lpstr>We may go further with out list – we cannot miss the paintings of fruits, flowers, sunsets, vendors and busy streets hung for sale or hawked by vendors along equally busy streets.   </vt:lpstr>
      <vt:lpstr>Neither can we ignore the landscapes on ice cream carts or on the walls of narrow downtown restaurants.  And then every day, too, we hear of art exhibits in some art gallery or of recitals in a school auditorium.   </vt:lpstr>
      <vt:lpstr>Memorial parks, too, compete with one another in the number and kind of sculptures they commission for use in their landscaping </vt:lpstr>
      <vt:lpstr>PowerPoint Presentation</vt:lpstr>
      <vt:lpstr>PowerPoint Presentation</vt:lpstr>
      <vt:lpstr>Almost every week we read notices about theatrical performances at the Cultural Center of the Philippines or some other theaters and auditoriums.  </vt:lpstr>
      <vt:lpstr> Every year we look forward to the pabasa and cenaculo during the Holy Week and above everything, there are moviehouses, everywhere, for, after music, the cinema is the art form that we enjoy most nowadays. </vt:lpstr>
      <vt:lpstr>Art is not confined to our cities and towns alone; it also exists among ethnic groups, many of whom, by choice or necessity, live far away from urban centers.   </vt:lpstr>
      <vt:lpstr>T’boli women have been stringing colorful bead necklaces and wearing them for generations.   </vt:lpstr>
      <vt:lpstr>The brightly colored Lepanto cloth that our dress designers rave so much  about comes from the handlooms of the women of the Mountain Province.   </vt:lpstr>
      <vt:lpstr>Some of the finest wood sculptures we see in many souvenir shops today have been made by Ifugao woodcarvers whose deft hands have also carved the images of thier ancestral spirits that keep constant watch over their homes and granaries</vt:lpstr>
      <vt:lpstr>The Maranaws are noted for their exquisite metalwork – kris handles, vases, bowls, and trays engraved with intricate floral and geometric designs.   </vt:lpstr>
      <vt:lpstr>Their women wear colorful handwoven malong and delicately handcrafted jewelry</vt:lpstr>
      <vt:lpstr>And their houses, decorated with ornamental abstractions, are interestig works of art themselves. </vt:lpstr>
      <vt:lpstr>PowerPoint Presentation</vt:lpstr>
      <vt:lpstr>bagobo shield</vt:lpstr>
      <vt:lpstr>PowerPoint Presentation</vt:lpstr>
      <vt:lpstr>PowerPoint Presentation</vt:lpstr>
      <vt:lpstr>½ cw  /copy and answer</vt:lpstr>
      <vt:lpstr>½ copy and answer</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its meaning and importance</dc:title>
  <dc:creator>User</dc:creator>
  <cp:lastModifiedBy>DZ Patriarca-Lariza</cp:lastModifiedBy>
  <cp:revision>18</cp:revision>
  <dcterms:created xsi:type="dcterms:W3CDTF">2017-06-29T03:58:51Z</dcterms:created>
  <dcterms:modified xsi:type="dcterms:W3CDTF">2019-11-23T07:43:19Z</dcterms:modified>
</cp:coreProperties>
</file>